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23" r:id="rId3"/>
    <p:sldId id="313" r:id="rId4"/>
    <p:sldId id="315" r:id="rId5"/>
    <p:sldId id="316" r:id="rId6"/>
    <p:sldId id="317" r:id="rId7"/>
    <p:sldId id="318" r:id="rId8"/>
    <p:sldId id="319" r:id="rId9"/>
    <p:sldId id="264" r:id="rId10"/>
    <p:sldId id="265" r:id="rId11"/>
    <p:sldId id="266" r:id="rId12"/>
    <p:sldId id="267" r:id="rId13"/>
    <p:sldId id="325" r:id="rId14"/>
    <p:sldId id="258" r:id="rId15"/>
    <p:sldId id="320" r:id="rId16"/>
    <p:sldId id="321" r:id="rId17"/>
    <p:sldId id="322" r:id="rId18"/>
    <p:sldId id="262" r:id="rId19"/>
    <p:sldId id="324" r:id="rId20"/>
    <p:sldId id="276" r:id="rId21"/>
    <p:sldId id="329" r:id="rId22"/>
    <p:sldId id="293" r:id="rId23"/>
    <p:sldId id="294" r:id="rId24"/>
    <p:sldId id="331" r:id="rId25"/>
    <p:sldId id="332" r:id="rId26"/>
    <p:sldId id="326" r:id="rId27"/>
    <p:sldId id="303" r:id="rId28"/>
    <p:sldId id="328" r:id="rId29"/>
    <p:sldId id="327" r:id="rId30"/>
    <p:sldId id="301" r:id="rId31"/>
    <p:sldId id="291" r:id="rId32"/>
    <p:sldId id="277" r:id="rId33"/>
    <p:sldId id="333" r:id="rId34"/>
    <p:sldId id="33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00FF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2" d="100"/>
          <a:sy n="102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E1753-F6B5-3A45-8223-5A2F35283BBC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D3055-B9C9-8041-A92E-643959921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3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7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7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9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8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7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1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3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4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74721-218D-1946-AB58-2AD7AC5C04FA}" type="datetimeFigureOut">
              <a:rPr lang="en-US" smtClean="0"/>
              <a:t>19/06/19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2C168-0D0B-8541-B04E-53B338880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9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1.png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38.emf"/><Relationship Id="rId5" Type="http://schemas.openxmlformats.org/officeDocument/2006/relationships/image" Target="../media/image41.png"/><Relationship Id="rId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7"/>
            <a:ext cx="9144000" cy="1470025"/>
          </a:xfrm>
        </p:spPr>
        <p:txBody>
          <a:bodyPr/>
          <a:lstStyle/>
          <a:p>
            <a:r>
              <a:rPr lang="en-US" dirty="0" smtClean="0"/>
              <a:t>Polymer Physics: Theory &amp;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Angelo Rosa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SISSA-Trieste, June 2019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-12451" y="6448257"/>
            <a:ext cx="2508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Email: </a:t>
            </a:r>
            <a:r>
              <a:rPr lang="en-US" sz="2000" dirty="0" err="1" smtClean="0"/>
              <a:t>anrosa</a:t>
            </a:r>
            <a:r>
              <a:rPr lang="en-US" sz="2000" dirty="0" err="1"/>
              <a:t>@</a:t>
            </a:r>
            <a:r>
              <a:rPr lang="en-US" sz="2000" dirty="0" err="1" smtClean="0"/>
              <a:t>sissa.it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395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 flipV="1">
            <a:off x="734629" y="3127498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34384" y="3013406"/>
            <a:ext cx="695969" cy="114092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830353" y="2504892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30108" y="2504892"/>
            <a:ext cx="633712" cy="147403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863820" y="2143781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63575" y="2143781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851773" y="1897714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51528" y="1897714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427520" y="2169638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427520" y="2678152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03267" y="2441562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03022" y="2441562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78769" y="2689651"/>
            <a:ext cx="97513" cy="747127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090650" y="3436778"/>
            <a:ext cx="720268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810918" y="3182521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prstDash val="sys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10673" y="3182521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61091" y="3454445"/>
            <a:ext cx="7025329" cy="181567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8" y="3723182"/>
            <a:ext cx="2311400" cy="381000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3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451" y="-12452"/>
            <a:ext cx="5606569" cy="1143000"/>
          </a:xfrm>
        </p:spPr>
        <p:txBody>
          <a:bodyPr>
            <a:noAutofit/>
          </a:bodyPr>
          <a:lstStyle/>
          <a:p>
            <a:pPr algn="l"/>
            <a:r>
              <a:rPr lang="en-US" sz="3400" dirty="0" smtClean="0"/>
              <a:t>Scale invariance:</a:t>
            </a:r>
            <a:br>
              <a:rPr lang="en-US" sz="3400" dirty="0" smtClean="0"/>
            </a:br>
            <a:r>
              <a:rPr lang="en-US" sz="3400" dirty="0" smtClean="0"/>
              <a:t>Polymers are fractal objects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04394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 flipV="1">
            <a:off x="734629" y="3127498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34384" y="3013406"/>
            <a:ext cx="695969" cy="114092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830353" y="2504892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30108" y="2504892"/>
            <a:ext cx="633712" cy="147403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863820" y="2143781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63575" y="2143781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851773" y="1897714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51528" y="1897714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427520" y="2169638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427520" y="2678152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03267" y="2441562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03022" y="2441562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78769" y="2689651"/>
            <a:ext cx="97513" cy="747127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090650" y="3436778"/>
            <a:ext cx="720268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810918" y="3182521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prstDash val="sys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10673" y="3182521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61091" y="3454445"/>
            <a:ext cx="7025329" cy="181567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8" y="3723182"/>
            <a:ext cx="23114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20" y="1384127"/>
            <a:ext cx="4064000" cy="27940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4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2451" y="-12452"/>
            <a:ext cx="5606569" cy="1143000"/>
          </a:xfrm>
        </p:spPr>
        <p:txBody>
          <a:bodyPr>
            <a:noAutofit/>
          </a:bodyPr>
          <a:lstStyle/>
          <a:p>
            <a:pPr algn="l"/>
            <a:r>
              <a:rPr lang="en-US" sz="3400" dirty="0" smtClean="0"/>
              <a:t>Scale invariance:</a:t>
            </a:r>
            <a:br>
              <a:rPr lang="en-US" sz="3400" dirty="0" smtClean="0"/>
            </a:br>
            <a:r>
              <a:rPr lang="en-US" sz="3400" dirty="0" smtClean="0"/>
              <a:t>Polymers are fractal objects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6113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/>
          <p:cNvCxnSpPr/>
          <p:nvPr/>
        </p:nvCxnSpPr>
        <p:spPr>
          <a:xfrm flipV="1">
            <a:off x="734629" y="3127498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34384" y="3013406"/>
            <a:ext cx="695969" cy="114092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830353" y="2504892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30108" y="2504892"/>
            <a:ext cx="633712" cy="147403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863820" y="2143781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63575" y="2143781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851773" y="1897714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251528" y="1897714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427520" y="2169638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427520" y="2678152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03267" y="2441562"/>
            <a:ext cx="399755" cy="50851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03022" y="2441562"/>
            <a:ext cx="575747" cy="271924"/>
          </a:xfrm>
          <a:prstGeom prst="line">
            <a:avLst/>
          </a:prstGeom>
          <a:ln w="38100" cmpd="sng">
            <a:solidFill>
              <a:srgbClr val="FF000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978769" y="2689651"/>
            <a:ext cx="97513" cy="747127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090650" y="3436778"/>
            <a:ext cx="720268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810918" y="3182521"/>
            <a:ext cx="399755" cy="508514"/>
          </a:xfrm>
          <a:prstGeom prst="line">
            <a:avLst/>
          </a:prstGeom>
          <a:ln w="38100" cmpd="sng">
            <a:solidFill>
              <a:srgbClr val="3366FF"/>
            </a:solidFill>
            <a:prstDash val="sys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10673" y="3182521"/>
            <a:ext cx="575747" cy="271924"/>
          </a:xfrm>
          <a:prstGeom prst="line">
            <a:avLst/>
          </a:prstGeom>
          <a:ln w="38100" cmpd="sng">
            <a:solidFill>
              <a:srgbClr val="3366FF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61091" y="3454445"/>
            <a:ext cx="7025329" cy="181567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8" y="3723182"/>
            <a:ext cx="2311400" cy="381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876271" y="2642814"/>
            <a:ext cx="3102498" cy="46837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614" y="4661320"/>
            <a:ext cx="8935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Every sub-chain behaves as the whole chain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err="1" smtClean="0"/>
              <a:t>Ça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va</a:t>
            </a:r>
            <a:r>
              <a:rPr lang="en-US" sz="2400" i="1" dirty="0" smtClean="0"/>
              <a:t> sans dire</a:t>
            </a:r>
            <a:r>
              <a:rPr lang="en-US" sz="2400" dirty="0" smtClean="0"/>
              <a:t>, corresponding end-to-end distribution functions have also the same functional form (Gaussian, </a:t>
            </a:r>
            <a:r>
              <a:rPr lang="en-US" sz="2400" dirty="0" err="1" smtClean="0"/>
              <a:t>Redner</a:t>
            </a:r>
            <a:r>
              <a:rPr lang="en-US" sz="2400" dirty="0" smtClean="0"/>
              <a:t>-Des </a:t>
            </a:r>
            <a:r>
              <a:rPr lang="en-US" sz="2400" dirty="0" err="1" smtClean="0"/>
              <a:t>Cloizeaux</a:t>
            </a:r>
            <a:r>
              <a:rPr lang="en-US" sz="2400" dirty="0" smtClean="0"/>
              <a:t>, </a:t>
            </a:r>
            <a:r>
              <a:rPr lang="is-IS" sz="2400" dirty="0" smtClean="0"/>
              <a:t>…) -&gt; The concept of universality!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5" y="1370683"/>
            <a:ext cx="6743700" cy="36830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4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2451" y="-12452"/>
            <a:ext cx="5606569" cy="1143000"/>
          </a:xfrm>
        </p:spPr>
        <p:txBody>
          <a:bodyPr>
            <a:noAutofit/>
          </a:bodyPr>
          <a:lstStyle/>
          <a:p>
            <a:pPr algn="l"/>
            <a:r>
              <a:rPr lang="en-US" sz="3400" dirty="0" smtClean="0"/>
              <a:t>Scale invariance:</a:t>
            </a:r>
            <a:br>
              <a:rPr lang="en-US" sz="3400" dirty="0" smtClean="0"/>
            </a:br>
            <a:r>
              <a:rPr lang="en-US" sz="3400" dirty="0" smtClean="0"/>
              <a:t>Polymers are fractal objects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0755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4060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 - Introduction to Polymers</a:t>
            </a:r>
          </a:p>
          <a:p>
            <a:pPr>
              <a:buFont typeface="Wingdings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/>
              <a:t>Part II - Polymer Physics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Structure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rgbClr val="BFBFBF"/>
                </a:solidFill>
              </a:rPr>
              <a:t>Dynamics</a:t>
            </a:r>
          </a:p>
          <a:p>
            <a:pPr>
              <a:buFont typeface="Wingdings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III - Simulations methods: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Exact enumeration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Monte Carlo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Molecular Dynamics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6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End2EndContactProbDef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48" y="633402"/>
            <a:ext cx="4711744" cy="66677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111374"/>
            <a:ext cx="8229600" cy="1143000"/>
          </a:xfrm>
        </p:spPr>
        <p:txBody>
          <a:bodyPr/>
          <a:lstStyle/>
          <a:p>
            <a:r>
              <a:rPr lang="en-US" dirty="0" smtClean="0"/>
              <a:t>Linear polymers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198" y="1298598"/>
            <a:ext cx="4526171" cy="19181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159" y="4360054"/>
            <a:ext cx="5035036" cy="17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198" y="1298598"/>
            <a:ext cx="4526171" cy="1918177"/>
          </a:xfrm>
          <a:prstGeom prst="rect">
            <a:avLst/>
          </a:prstGeom>
        </p:spPr>
      </p:pic>
      <p:pic>
        <p:nvPicPr>
          <p:cNvPr id="13" name="Picture 12" descr="End2EndContactProbDef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48" y="633402"/>
            <a:ext cx="4711744" cy="66677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111374"/>
            <a:ext cx="8229600" cy="1143000"/>
          </a:xfrm>
        </p:spPr>
        <p:txBody>
          <a:bodyPr/>
          <a:lstStyle/>
          <a:p>
            <a:r>
              <a:rPr lang="en-US" dirty="0" smtClean="0"/>
              <a:t>Linear polymers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39184" y="2216476"/>
            <a:ext cx="3105199" cy="56034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08184" y="5995639"/>
            <a:ext cx="172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Bouchaud</a:t>
            </a:r>
            <a:r>
              <a:rPr lang="en-US" sz="1400" dirty="0" smtClean="0"/>
              <a:t> &amp; Georges</a:t>
            </a:r>
          </a:p>
          <a:p>
            <a:r>
              <a:rPr lang="en-US" sz="1400" dirty="0" smtClean="0"/>
              <a:t>PRB (1989)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748" y="3462289"/>
            <a:ext cx="5582898" cy="33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3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c 49"/>
          <p:cNvSpPr/>
          <p:nvPr/>
        </p:nvSpPr>
        <p:spPr>
          <a:xfrm rot="4834762">
            <a:off x="1033388" y="1927603"/>
            <a:ext cx="706012" cy="694323"/>
          </a:xfrm>
          <a:prstGeom prst="arc">
            <a:avLst>
              <a:gd name="adj1" fmla="val 18941786"/>
              <a:gd name="adj2" fmla="val 21557046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489076" y="137666"/>
            <a:ext cx="8229600" cy="1143000"/>
          </a:xfrm>
        </p:spPr>
        <p:txBody>
          <a:bodyPr/>
          <a:lstStyle/>
          <a:p>
            <a:r>
              <a:rPr lang="en-US" dirty="0" smtClean="0"/>
              <a:t>Linear polymers: </a:t>
            </a:r>
            <a:r>
              <a:rPr lang="en-US" dirty="0" smtClean="0">
                <a:latin typeface="Symbol" charset="2"/>
                <a:cs typeface="Symbol" charset="2"/>
              </a:rPr>
              <a:t>g</a:t>
            </a:r>
            <a:r>
              <a:rPr lang="en-US" dirty="0" smtClean="0"/>
              <a:t>&gt;1, </a:t>
            </a:r>
            <a:r>
              <a:rPr lang="en-US" dirty="0" smtClean="0">
                <a:latin typeface="Symbol" charset="2"/>
                <a:cs typeface="Symbol" charset="2"/>
              </a:rPr>
              <a:t>n</a:t>
            </a:r>
            <a:r>
              <a:rPr lang="en-US" dirty="0" smtClean="0"/>
              <a:t>=1/2 =&gt;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12680" y="1647859"/>
            <a:ext cx="445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3327303" y="2626106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i+2</a:t>
            </a:r>
            <a:endParaRPr lang="en-US" sz="2400" i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4395348" y="1951640"/>
            <a:ext cx="393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Freely-</a:t>
            </a:r>
            <a:r>
              <a:rPr lang="en-US" i="1" dirty="0" smtClean="0"/>
              <a:t>jointed</a:t>
            </a:r>
            <a:r>
              <a:rPr lang="en-US" dirty="0" smtClean="0"/>
              <a:t> chain: (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i="1" dirty="0" smtClean="0">
                <a:latin typeface="Symbol" charset="2"/>
                <a:cs typeface="Symbol" charset="2"/>
              </a:rPr>
              <a:t>f</a:t>
            </a:r>
            <a:r>
              <a:rPr lang="en-US" baseline="-25000" dirty="0" smtClean="0"/>
              <a:t>i</a:t>
            </a:r>
            <a:r>
              <a:rPr lang="en-US" dirty="0" smtClean="0"/>
              <a:t>) unrestricted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307398" y="1276600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640000" flipV="1">
            <a:off x="1794752" y="3003432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81208" y="2803256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i+1</a:t>
            </a:r>
            <a:endParaRPr lang="en-US" sz="2400" i="1" baseline="-25000" dirty="0"/>
          </a:p>
        </p:txBody>
      </p:sp>
      <p:cxnSp>
        <p:nvCxnSpPr>
          <p:cNvPr id="33" name="Straight Connector 32"/>
          <p:cNvCxnSpPr/>
          <p:nvPr/>
        </p:nvCxnSpPr>
        <p:spPr>
          <a:xfrm rot="1920000" flipV="1">
            <a:off x="3157336" y="2353706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 rot="19513698">
            <a:off x="1488595" y="2751801"/>
            <a:ext cx="861929" cy="289934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endCxn id="37" idx="6"/>
          </p:cNvCxnSpPr>
          <p:nvPr/>
        </p:nvCxnSpPr>
        <p:spPr>
          <a:xfrm>
            <a:off x="1270045" y="1936562"/>
            <a:ext cx="1003522" cy="714424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7" idx="2"/>
          </p:cNvCxnSpPr>
          <p:nvPr/>
        </p:nvCxnSpPr>
        <p:spPr>
          <a:xfrm>
            <a:off x="1270045" y="1936562"/>
            <a:ext cx="295507" cy="1205988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rc 48"/>
          <p:cNvSpPr/>
          <p:nvPr/>
        </p:nvSpPr>
        <p:spPr>
          <a:xfrm rot="3164629">
            <a:off x="964739" y="1594279"/>
            <a:ext cx="706012" cy="694323"/>
          </a:xfrm>
          <a:prstGeom prst="arc">
            <a:avLst>
              <a:gd name="adj1" fmla="val 16305838"/>
              <a:gd name="adj2" fmla="val 247702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19847" y="1961466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640000" flipV="1">
            <a:off x="1171553" y="2079405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920000" flipV="1">
            <a:off x="2032040" y="2471031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4260000" flipV="1">
            <a:off x="3050794" y="2722992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15630" y="2440607"/>
            <a:ext cx="445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4396367" y="4972591"/>
            <a:ext cx="425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Freely-</a:t>
            </a:r>
            <a:r>
              <a:rPr lang="en-US" i="1" dirty="0" smtClean="0"/>
              <a:t>rotating</a:t>
            </a:r>
            <a:r>
              <a:rPr lang="en-US" dirty="0" smtClean="0"/>
              <a:t> chain: (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/>
              <a:t>i</a:t>
            </a:r>
            <a:r>
              <a:rPr lang="en-US" dirty="0" smtClean="0"/>
              <a:t>=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/>
              <a:t>, </a:t>
            </a:r>
            <a:r>
              <a:rPr lang="en-US" i="1" dirty="0" smtClean="0">
                <a:latin typeface="Symbol" charset="2"/>
                <a:cs typeface="Symbol" charset="2"/>
              </a:rPr>
              <a:t>f</a:t>
            </a:r>
            <a:r>
              <a:rPr lang="en-US" baseline="-25000" dirty="0" smtClean="0"/>
              <a:t>i</a:t>
            </a:r>
            <a:r>
              <a:rPr lang="en-US" dirty="0"/>
              <a:t> </a:t>
            </a:r>
            <a:r>
              <a:rPr lang="en-US" dirty="0" smtClean="0"/>
              <a:t>unrestricted)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751714" y="5805613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800000" flipV="1">
            <a:off x="2997417" y="4911829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3600000" flipV="1">
            <a:off x="3674494" y="4248418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754593" y="4991392"/>
            <a:ext cx="0" cy="865257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29302" y="4325560"/>
            <a:ext cx="397512" cy="665832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286275" y="4744761"/>
            <a:ext cx="930280" cy="410414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1477208">
            <a:off x="3127051" y="4051118"/>
            <a:ext cx="1014396" cy="425606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2834397" y="5587232"/>
            <a:ext cx="77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</a:t>
            </a:r>
            <a:r>
              <a:rPr lang="en-US" sz="2400" i="1" dirty="0" smtClean="0"/>
              <a:t>=</a:t>
            </a:r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endParaRPr lang="en-US" sz="2400" i="1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3224097" y="4835271"/>
            <a:ext cx="983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i+1</a:t>
            </a:r>
            <a:r>
              <a:rPr lang="en-US" sz="2400" i="1" dirty="0" smtClean="0"/>
              <a:t>=</a:t>
            </a:r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endParaRPr lang="en-US" sz="2400" i="1" baseline="-25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814" y="530537"/>
            <a:ext cx="1851837" cy="51004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97" y="2420996"/>
            <a:ext cx="4553447" cy="56812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25" y="5519217"/>
            <a:ext cx="4617423" cy="79416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3" y="4092044"/>
            <a:ext cx="2195052" cy="2317801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3166751" y="3854261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i+1</a:t>
            </a:r>
            <a:endParaRPr lang="en-US" sz="2400" i="1" baseline="-25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2374077" y="4631321"/>
            <a:ext cx="4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</p:spTree>
    <p:extLst>
      <p:ext uri="{BB962C8B-B14F-4D97-AF65-F5344CB8AC3E}">
        <p14:creationId xmlns:p14="http://schemas.microsoft.com/office/powerpoint/2010/main" val="83619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ell_K_&amp;_equiv_&amp;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91" y="2693146"/>
            <a:ext cx="2831138" cy="16130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79682" y="2818286"/>
            <a:ext cx="152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Kuhn’s model:</a:t>
            </a:r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-489076" y="137666"/>
            <a:ext cx="8229600" cy="1143000"/>
          </a:xfrm>
        </p:spPr>
        <p:txBody>
          <a:bodyPr/>
          <a:lstStyle/>
          <a:p>
            <a:r>
              <a:rPr lang="en-US" dirty="0" smtClean="0"/>
              <a:t>Linear polymers: </a:t>
            </a:r>
            <a:r>
              <a:rPr lang="en-US" dirty="0" smtClean="0">
                <a:latin typeface="Symbol" charset="2"/>
                <a:cs typeface="Symbol" charset="2"/>
              </a:rPr>
              <a:t>g</a:t>
            </a:r>
            <a:r>
              <a:rPr lang="en-US" dirty="0" smtClean="0"/>
              <a:t>&gt;1, </a:t>
            </a:r>
            <a:r>
              <a:rPr lang="en-US" dirty="0" smtClean="0">
                <a:latin typeface="Symbol" charset="2"/>
                <a:cs typeface="Symbol" charset="2"/>
              </a:rPr>
              <a:t>n</a:t>
            </a:r>
            <a:r>
              <a:rPr lang="en-US" dirty="0" smtClean="0"/>
              <a:t>=1/2 =&gt;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14" y="530537"/>
            <a:ext cx="1851837" cy="510040"/>
          </a:xfrm>
          <a:prstGeom prst="rect">
            <a:avLst/>
          </a:prstGeom>
          <a:ln>
            <a:noFill/>
          </a:ln>
        </p:spPr>
      </p:pic>
      <p:sp>
        <p:nvSpPr>
          <p:cNvPr id="44" name="Arc 43"/>
          <p:cNvSpPr/>
          <p:nvPr/>
        </p:nvSpPr>
        <p:spPr>
          <a:xfrm rot="4834762">
            <a:off x="1033388" y="1927603"/>
            <a:ext cx="706012" cy="694323"/>
          </a:xfrm>
          <a:prstGeom prst="arc">
            <a:avLst>
              <a:gd name="adj1" fmla="val 18941786"/>
              <a:gd name="adj2" fmla="val 21557046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612680" y="1647859"/>
            <a:ext cx="445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3327303" y="2626106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i+2</a:t>
            </a:r>
            <a:endParaRPr lang="en-US" sz="2400" i="1" baseline="-250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307398" y="1276600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640000" flipV="1">
            <a:off x="1794752" y="3003432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81208" y="2803256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i+1</a:t>
            </a:r>
            <a:endParaRPr lang="en-US" sz="2400" i="1" baseline="-25000" dirty="0"/>
          </a:p>
        </p:txBody>
      </p:sp>
      <p:cxnSp>
        <p:nvCxnSpPr>
          <p:cNvPr id="57" name="Straight Connector 56"/>
          <p:cNvCxnSpPr/>
          <p:nvPr/>
        </p:nvCxnSpPr>
        <p:spPr>
          <a:xfrm rot="1920000" flipV="1">
            <a:off x="3157336" y="2353706"/>
            <a:ext cx="875100" cy="684866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 rot="19513698">
            <a:off x="1488595" y="2751801"/>
            <a:ext cx="861929" cy="289934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endCxn id="58" idx="6"/>
          </p:cNvCxnSpPr>
          <p:nvPr/>
        </p:nvCxnSpPr>
        <p:spPr>
          <a:xfrm>
            <a:off x="1270045" y="1936562"/>
            <a:ext cx="1003522" cy="714424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2"/>
          </p:cNvCxnSpPr>
          <p:nvPr/>
        </p:nvCxnSpPr>
        <p:spPr>
          <a:xfrm>
            <a:off x="1270045" y="1936562"/>
            <a:ext cx="295507" cy="1205988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Arc 60"/>
          <p:cNvSpPr/>
          <p:nvPr/>
        </p:nvSpPr>
        <p:spPr>
          <a:xfrm rot="3164629">
            <a:off x="964739" y="1594279"/>
            <a:ext cx="706012" cy="694323"/>
          </a:xfrm>
          <a:prstGeom prst="arc">
            <a:avLst>
              <a:gd name="adj1" fmla="val 16305838"/>
              <a:gd name="adj2" fmla="val 247702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19847" y="1961466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640000" flipV="1">
            <a:off x="1171553" y="2079405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920000" flipV="1">
            <a:off x="2032040" y="2471031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4260000" flipV="1">
            <a:off x="3050794" y="2722992"/>
            <a:ext cx="875100" cy="684866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15630" y="2440607"/>
            <a:ext cx="445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2751714" y="5805613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800000" flipV="1">
            <a:off x="2997417" y="4911829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3600000" flipV="1">
            <a:off x="3674494" y="4248418"/>
            <a:ext cx="0" cy="97130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754593" y="4991392"/>
            <a:ext cx="0" cy="865257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229302" y="4325560"/>
            <a:ext cx="397512" cy="665832"/>
          </a:xfrm>
          <a:prstGeom prst="line">
            <a:avLst/>
          </a:prstGeom>
          <a:ln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286275" y="4744761"/>
            <a:ext cx="930280" cy="410414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rot="1477208">
            <a:off x="3127051" y="4051118"/>
            <a:ext cx="1014396" cy="425606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834397" y="5587232"/>
            <a:ext cx="777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</a:t>
            </a:r>
            <a:r>
              <a:rPr lang="en-US" sz="2400" i="1" dirty="0" smtClean="0"/>
              <a:t>=</a:t>
            </a:r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endParaRPr lang="en-US" sz="2400" i="1" baseline="-25000" dirty="0"/>
          </a:p>
        </p:txBody>
      </p:sp>
      <p:sp>
        <p:nvSpPr>
          <p:cNvPr id="93" name="TextBox 92"/>
          <p:cNvSpPr txBox="1"/>
          <p:nvPr/>
        </p:nvSpPr>
        <p:spPr>
          <a:xfrm>
            <a:off x="3224097" y="4835271"/>
            <a:ext cx="983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r>
              <a:rPr lang="en-US" sz="2400" i="1" baseline="-25000" dirty="0" smtClean="0"/>
              <a:t>i+1</a:t>
            </a:r>
            <a:r>
              <a:rPr lang="en-US" sz="2400" i="1" dirty="0" smtClean="0"/>
              <a:t>=</a:t>
            </a:r>
            <a:r>
              <a:rPr lang="en-US" sz="2400" i="1" dirty="0" smtClean="0">
                <a:latin typeface="Symbol" charset="2"/>
                <a:cs typeface="Symbol" charset="2"/>
              </a:rPr>
              <a:t>q</a:t>
            </a:r>
            <a:endParaRPr lang="en-US" sz="2400" i="1" baseline="-250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3" y="4092044"/>
            <a:ext cx="2195052" cy="2317801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166751" y="3854261"/>
            <a:ext cx="652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i+1</a:t>
            </a:r>
            <a:endParaRPr lang="en-US" sz="2400" i="1" baseline="-25000" dirty="0"/>
          </a:p>
        </p:txBody>
      </p:sp>
      <p:sp>
        <p:nvSpPr>
          <p:cNvPr id="96" name="TextBox 95"/>
          <p:cNvSpPr txBox="1"/>
          <p:nvPr/>
        </p:nvSpPr>
        <p:spPr>
          <a:xfrm>
            <a:off x="2374077" y="4631321"/>
            <a:ext cx="44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smtClean="0"/>
              <a:t>i</a:t>
            </a:r>
            <a:endParaRPr lang="en-US" sz="2400" i="1" baseline="-25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992" y="4793197"/>
            <a:ext cx="5165781" cy="2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8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52" y="1367835"/>
            <a:ext cx="6027716" cy="22015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2073" y="1743295"/>
            <a:ext cx="448251" cy="914398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2073" y="2657693"/>
            <a:ext cx="734633" cy="567404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332311" y="1851835"/>
            <a:ext cx="675546" cy="647510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344763" y="1133142"/>
            <a:ext cx="796889" cy="309405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220248" y="1442546"/>
            <a:ext cx="124514" cy="885999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46706" y="2499346"/>
            <a:ext cx="485605" cy="725751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60324" y="1743295"/>
            <a:ext cx="659924" cy="585250"/>
          </a:xfrm>
          <a:prstGeom prst="line">
            <a:avLst/>
          </a:prstGeom>
          <a:ln w="38100" cmpd="sng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07857" y="1869954"/>
            <a:ext cx="946307" cy="218471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83671" y="2141763"/>
            <a:ext cx="572797" cy="572797"/>
          </a:xfrm>
          <a:prstGeom prst="ellipse">
            <a:avLst/>
          </a:prstGeom>
          <a:solidFill>
            <a:srgbClr val="3366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15463" y="2138279"/>
            <a:ext cx="194564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66FF"/>
                </a:solidFill>
              </a:rPr>
              <a:t>Excluded volume:</a:t>
            </a:r>
          </a:p>
          <a:p>
            <a:r>
              <a:rPr lang="en-US" sz="1600" dirty="0" smtClean="0">
                <a:solidFill>
                  <a:srgbClr val="3366FF"/>
                </a:solidFill>
              </a:rPr>
              <a:t>Two monomers can not occupy the same position in space!</a:t>
            </a:r>
            <a:endParaRPr lang="en-US" sz="1600" dirty="0">
              <a:solidFill>
                <a:srgbClr val="3366FF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3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-489076" y="5050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Linear polymers: </a:t>
            </a:r>
            <a:r>
              <a:rPr lang="en-US" sz="4000" dirty="0" smtClean="0">
                <a:latin typeface="Symbol" charset="2"/>
                <a:cs typeface="Symbol" charset="2"/>
              </a:rPr>
              <a:t>g</a:t>
            </a:r>
            <a:r>
              <a:rPr lang="en-US" sz="4000" dirty="0"/>
              <a:t>&lt;</a:t>
            </a:r>
            <a:r>
              <a:rPr lang="en-US" sz="4000" dirty="0" smtClean="0"/>
              <a:t>1, </a:t>
            </a:r>
            <a:r>
              <a:rPr lang="en-US" sz="4000" dirty="0" smtClean="0">
                <a:latin typeface="Symbol" charset="2"/>
                <a:cs typeface="Symbol" charset="2"/>
              </a:rPr>
              <a:t>n</a:t>
            </a:r>
            <a:r>
              <a:rPr lang="en-US" sz="4000" dirty="0"/>
              <a:t>=</a:t>
            </a:r>
            <a:r>
              <a:rPr lang="en-US" sz="4000" dirty="0" smtClean="0"/>
              <a:t>(2-</a:t>
            </a:r>
            <a:r>
              <a:rPr lang="en-US" sz="4000" dirty="0" smtClean="0">
                <a:latin typeface="Symbol" charset="2"/>
                <a:cs typeface="Symbol" charset="2"/>
              </a:rPr>
              <a:t>g</a:t>
            </a:r>
            <a:r>
              <a:rPr lang="en-US" sz="4000" dirty="0" smtClean="0"/>
              <a:t>)/2 =&gt;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814" y="499159"/>
            <a:ext cx="1805453" cy="32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501" y="1270172"/>
            <a:ext cx="635021" cy="9525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06089" y="2175589"/>
            <a:ext cx="10001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PJ Flory</a:t>
            </a:r>
            <a:endParaRPr lang="en-US" sz="2000" dirty="0"/>
          </a:p>
        </p:txBody>
      </p:sp>
      <p:sp>
        <p:nvSpPr>
          <p:cNvPr id="24" name="Multiply 23"/>
          <p:cNvSpPr/>
          <p:nvPr/>
        </p:nvSpPr>
        <p:spPr>
          <a:xfrm>
            <a:off x="572770" y="2075973"/>
            <a:ext cx="1353968" cy="697601"/>
          </a:xfrm>
          <a:prstGeom prst="mathMultiply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28" y="3575786"/>
            <a:ext cx="6462279" cy="32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6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4060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 - Introduction to Polymers</a:t>
            </a:r>
          </a:p>
          <a:p>
            <a:pPr>
              <a:buFont typeface="Wingdings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/>
              <a:t>Part II - Polymer Physics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Dynamics</a:t>
            </a:r>
          </a:p>
          <a:p>
            <a:pPr>
              <a:buFont typeface="Wingdings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III - Simulations methods: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Exact enumeration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Monte Carlo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Molecular Dynamics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42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4060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Part I - Introduction to Polymers</a:t>
            </a:r>
          </a:p>
          <a:p>
            <a:pPr>
              <a:buFont typeface="Wingdings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II - Polymer Physics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Dynamics</a:t>
            </a:r>
          </a:p>
          <a:p>
            <a:pPr>
              <a:buFont typeface="Wingdings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III - Simulations methods: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Exact enumeration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Monte Carlo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Molecular Dynamics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11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visualizeR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284" y="2919608"/>
            <a:ext cx="4835106" cy="345364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The Rouse-</a:t>
            </a:r>
            <a:r>
              <a:rPr lang="en-US" sz="3000" dirty="0" err="1" smtClean="0"/>
              <a:t>Zimm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37358" y="1058432"/>
            <a:ext cx="90817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cs typeface="Calibri (Body)"/>
              </a:rPr>
              <a:t>Theoretical foundations: The Brownian motion</a:t>
            </a:r>
            <a:endParaRPr lang="en-US" dirty="0">
              <a:cs typeface="Calibri (Body)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cs typeface="Calibri (Body)"/>
              </a:rPr>
              <a:t>Consider a system of `large’, freely diffusing particles (</a:t>
            </a:r>
            <a:r>
              <a:rPr lang="en-US" dirty="0" smtClean="0">
                <a:solidFill>
                  <a:srgbClr val="FF0000"/>
                </a:solidFill>
                <a:cs typeface="Calibri (Body)"/>
              </a:rPr>
              <a:t>red</a:t>
            </a:r>
            <a:r>
              <a:rPr lang="en-US" dirty="0" smtClean="0">
                <a:cs typeface="Calibri (Body)"/>
              </a:rPr>
              <a:t>) in a homogeneous medium composed of smaller particles (</a:t>
            </a:r>
            <a:r>
              <a:rPr lang="en-US" dirty="0" smtClean="0">
                <a:solidFill>
                  <a:srgbClr val="3366FF"/>
                </a:solidFill>
                <a:cs typeface="Calibri (Body)"/>
              </a:rPr>
              <a:t>blue</a:t>
            </a:r>
            <a:r>
              <a:rPr lang="en-US" dirty="0" smtClean="0">
                <a:cs typeface="Calibri (Body)"/>
              </a:rPr>
              <a:t>);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cs typeface="Calibri (Body)"/>
              </a:rPr>
              <a:t>The red particles collide randomly with the blue particles;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cs typeface="Calibri (Body)"/>
              </a:rPr>
              <a:t>Due to random collisions, the motion of red particles is erratic as well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cs typeface="Calibri (Body)"/>
              </a:rPr>
              <a:t>After time 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cs typeface="Calibri (Body)"/>
              </a:rPr>
              <a:t>, red particles have traveled – on average – a distance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>
                <a:cs typeface="Calibri (Body)"/>
              </a:rPr>
              <a:t>r</a:t>
            </a:r>
            <a:r>
              <a:rPr lang="en-US" baseline="30000" dirty="0" smtClean="0">
                <a:cs typeface="Calibri (Body)"/>
              </a:rPr>
              <a:t>2</a:t>
            </a:r>
            <a:r>
              <a:rPr lang="en-US" dirty="0" smtClean="0">
                <a:cs typeface="Calibri (Body)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cs typeface="Calibri (Body)"/>
              </a:rPr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1608831" y="3540686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66029" y="5305647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29071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00664" y="513724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756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43466" y="3055081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7859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5397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66029" y="47741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27124" y="44733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76147" y="29827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1072" y="342239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9592" y="52295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10387" y="61257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64087" y="476814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4860" y="530300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41781" y="4794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53970" y="59733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57337" y="567296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6058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70180" y="33994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78475" y="435768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3701" y="36921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96763" y="321933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370" y="40262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92222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76147" y="56392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4860" y="433157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97156" y="50978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57337" y="482662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6691" y="560509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00278" y="533440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42682" y="374698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58892" y="30253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90542" y="414457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56169" y="37499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79905" y="386819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27124" y="40604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86014" y="3699498"/>
            <a:ext cx="669206" cy="669206"/>
          </a:xfrm>
          <a:prstGeom prst="ellipse">
            <a:avLst/>
          </a:prstGeom>
          <a:noFill/>
          <a:ln w="381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6937066" y="2787855"/>
            <a:ext cx="745454" cy="0"/>
          </a:xfrm>
          <a:prstGeom prst="line">
            <a:avLst/>
          </a:prstGeom>
          <a:ln w="38100" cmpd="sng"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0"/>
          </p:cNvCxnSpPr>
          <p:nvPr/>
        </p:nvCxnSpPr>
        <p:spPr>
          <a:xfrm flipV="1">
            <a:off x="7120617" y="2812760"/>
            <a:ext cx="188359" cy="886738"/>
          </a:xfrm>
          <a:prstGeom prst="straightConnector1">
            <a:avLst/>
          </a:prstGeom>
          <a:ln w="38100" cmpd="sng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761" y="3269146"/>
            <a:ext cx="5258121" cy="257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0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58" y="1058432"/>
            <a:ext cx="908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Polymer chain: the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particles are now linearly connected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How does this affect the time behavior of the mean-square-displacement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>
                <a:latin typeface="Calibri"/>
                <a:cs typeface="Calibri"/>
              </a:rPr>
              <a:t>r</a:t>
            </a:r>
            <a:r>
              <a:rPr lang="en-US" baseline="30000" dirty="0" smtClean="0">
                <a:latin typeface="Symbol" charset="2"/>
                <a:cs typeface="Symbol" charset="2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Calibri"/>
                <a:cs typeface="Calibri"/>
              </a:rPr>
              <a:t>)?</a:t>
            </a:r>
          </a:p>
        </p:txBody>
      </p:sp>
      <p:sp>
        <p:nvSpPr>
          <p:cNvPr id="4" name="Oval 3"/>
          <p:cNvSpPr/>
          <p:nvPr/>
        </p:nvSpPr>
        <p:spPr>
          <a:xfrm>
            <a:off x="1608831" y="3540686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66029" y="5305647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29071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00664" y="513724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756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43466" y="3055081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7859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5397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66029" y="47741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27124" y="44733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76147" y="29827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1072" y="342239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9592" y="52295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10387" y="61257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64087" y="476814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4860" y="530300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41781" y="4794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53970" y="59733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57337" y="567296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6058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70180" y="33994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78475" y="435768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3701" y="36921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96763" y="321933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370" y="40262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92222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76147" y="56392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4860" y="433157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97156" y="50978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57337" y="482662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6691" y="560509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00278" y="533440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42682" y="374698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58892" y="30253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90542" y="414457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56169" y="37499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79905" y="386819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27124" y="40604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4" idx="5"/>
            <a:endCxn id="8" idx="1"/>
          </p:cNvCxnSpPr>
          <p:nvPr/>
        </p:nvCxnSpPr>
        <p:spPr>
          <a:xfrm>
            <a:off x="628246" y="4593180"/>
            <a:ext cx="808898" cy="783582"/>
          </a:xfrm>
          <a:prstGeom prst="line">
            <a:avLst/>
          </a:prstGeom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2"/>
            <a:endCxn id="8" idx="6"/>
          </p:cNvCxnSpPr>
          <p:nvPr/>
        </p:nvCxnSpPr>
        <p:spPr>
          <a:xfrm flipH="1">
            <a:off x="1851634" y="5380043"/>
            <a:ext cx="949030" cy="16840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" idx="2"/>
            <a:endCxn id="14" idx="7"/>
          </p:cNvCxnSpPr>
          <p:nvPr/>
        </p:nvCxnSpPr>
        <p:spPr>
          <a:xfrm flipH="1">
            <a:off x="628246" y="3783489"/>
            <a:ext cx="980585" cy="466316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7"/>
            <a:endCxn id="15" idx="2"/>
          </p:cNvCxnSpPr>
          <p:nvPr/>
        </p:nvCxnSpPr>
        <p:spPr>
          <a:xfrm flipV="1">
            <a:off x="2023321" y="3297884"/>
            <a:ext cx="1020145" cy="31391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5" idx="5"/>
            <a:endCxn id="12" idx="0"/>
          </p:cNvCxnSpPr>
          <p:nvPr/>
        </p:nvCxnSpPr>
        <p:spPr>
          <a:xfrm>
            <a:off x="3457956" y="3469571"/>
            <a:ext cx="313918" cy="709119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2" idx="3"/>
            <a:endCxn id="13" idx="7"/>
          </p:cNvCxnSpPr>
          <p:nvPr/>
        </p:nvCxnSpPr>
        <p:spPr>
          <a:xfrm flipH="1">
            <a:off x="3215154" y="4593180"/>
            <a:ext cx="385032" cy="615175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14" idx="1"/>
          </p:cNvCxnSpPr>
          <p:nvPr/>
        </p:nvCxnSpPr>
        <p:spPr>
          <a:xfrm>
            <a:off x="0" y="3658974"/>
            <a:ext cx="284871" cy="590831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4"/>
          </p:cNvCxnSpPr>
          <p:nvPr/>
        </p:nvCxnSpPr>
        <p:spPr>
          <a:xfrm flipH="1">
            <a:off x="1296763" y="5791252"/>
            <a:ext cx="312069" cy="870627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The Rouse-</a:t>
            </a:r>
            <a:r>
              <a:rPr lang="en-US" sz="3000" dirty="0" err="1" smtClean="0"/>
              <a:t>Zimm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9170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58" y="1058432"/>
            <a:ext cx="908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Polymer chain: the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particles are now linearly connected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How does this affect the time behavior of the mean-square-displacement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Calibri"/>
              </a:rPr>
              <a:t>r</a:t>
            </a:r>
            <a:r>
              <a:rPr lang="en-US" baseline="30000" dirty="0">
                <a:latin typeface="Symbol" charset="2"/>
                <a:cs typeface="Symbol" charset="2"/>
              </a:rPr>
              <a:t>2</a:t>
            </a:r>
            <a:r>
              <a:rPr lang="en-US" dirty="0">
                <a:cs typeface="Calibri"/>
              </a:rPr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>
                <a:cs typeface="Calibri"/>
              </a:rPr>
              <a:t>)</a:t>
            </a:r>
            <a:r>
              <a:rPr lang="en-US" dirty="0" smtClean="0">
                <a:cs typeface="Calibri"/>
              </a:rPr>
              <a:t>?</a:t>
            </a:r>
            <a:endParaRPr lang="en-US" dirty="0" smtClean="0">
              <a:latin typeface="Calibri"/>
              <a:cs typeface="Calibri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Clearly, </a:t>
            </a:r>
            <a:r>
              <a:rPr lang="en-US" dirty="0" smtClean="0">
                <a:solidFill>
                  <a:srgbClr val="008000"/>
                </a:solidFill>
              </a:rPr>
              <a:t>at very short times</a:t>
            </a:r>
            <a:r>
              <a:rPr lang="en-US" dirty="0" smtClean="0"/>
              <a:t>, each monomer moves does not “feel” the presence of the other monomers -&gt;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Calibri"/>
              </a:rPr>
              <a:t>r</a:t>
            </a:r>
            <a:r>
              <a:rPr lang="en-US" baseline="30000" dirty="0">
                <a:latin typeface="Symbol" charset="2"/>
                <a:cs typeface="Symbol" charset="2"/>
              </a:rPr>
              <a:t>2</a:t>
            </a:r>
            <a:r>
              <a:rPr lang="en-US" dirty="0">
                <a:cs typeface="Calibri"/>
              </a:rPr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cs typeface="Calibri"/>
              </a:rPr>
              <a:t>)</a:t>
            </a:r>
            <a:r>
              <a:rPr lang="en-US" dirty="0" smtClean="0">
                <a:latin typeface="Symbol" charset="2"/>
                <a:cs typeface="Symbol" charset="2"/>
              </a:rPr>
              <a:t> </a:t>
            </a:r>
            <a:r>
              <a:rPr lang="en-US" dirty="0" smtClean="0"/>
              <a:t>= 6D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1608831" y="3540686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66029" y="5305647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29071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00664" y="513724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756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72351" y="3117796"/>
            <a:ext cx="485605" cy="485605"/>
          </a:xfrm>
          <a:prstGeom prst="ellipse">
            <a:avLst/>
          </a:prstGeom>
          <a:gradFill>
            <a:gsLst>
              <a:gs pos="50000">
                <a:srgbClr val="008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7859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5397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66029" y="47741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27124" y="44733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76147" y="29827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1072" y="342239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9592" y="52295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10387" y="61257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64087" y="476814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4860" y="530300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41781" y="4794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53970" y="59733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57337" y="567296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6058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70180" y="33994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78475" y="435768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3701" y="36921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96763" y="321933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370" y="40262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92222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76147" y="56392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4860" y="433157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97156" y="50978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57337" y="482662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6691" y="560509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00278" y="533440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42682" y="374698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58892" y="30253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90542" y="414457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56169" y="37499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79905" y="386819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27124" y="40604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4" idx="5"/>
            <a:endCxn id="8" idx="1"/>
          </p:cNvCxnSpPr>
          <p:nvPr/>
        </p:nvCxnSpPr>
        <p:spPr>
          <a:xfrm>
            <a:off x="628246" y="4593180"/>
            <a:ext cx="808898" cy="783582"/>
          </a:xfrm>
          <a:prstGeom prst="line">
            <a:avLst/>
          </a:prstGeom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2"/>
            <a:endCxn id="8" idx="6"/>
          </p:cNvCxnSpPr>
          <p:nvPr/>
        </p:nvCxnSpPr>
        <p:spPr>
          <a:xfrm flipH="1">
            <a:off x="1851634" y="5380043"/>
            <a:ext cx="949030" cy="16840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" idx="2"/>
            <a:endCxn id="14" idx="7"/>
          </p:cNvCxnSpPr>
          <p:nvPr/>
        </p:nvCxnSpPr>
        <p:spPr>
          <a:xfrm flipH="1">
            <a:off x="628246" y="3783489"/>
            <a:ext cx="980585" cy="466316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7"/>
            <a:endCxn id="15" idx="2"/>
          </p:cNvCxnSpPr>
          <p:nvPr/>
        </p:nvCxnSpPr>
        <p:spPr>
          <a:xfrm flipV="1">
            <a:off x="2023321" y="3360599"/>
            <a:ext cx="949030" cy="251202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5" idx="5"/>
            <a:endCxn id="12" idx="0"/>
          </p:cNvCxnSpPr>
          <p:nvPr/>
        </p:nvCxnSpPr>
        <p:spPr>
          <a:xfrm>
            <a:off x="3386841" y="3532286"/>
            <a:ext cx="385033" cy="646404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2" idx="3"/>
            <a:endCxn id="13" idx="7"/>
          </p:cNvCxnSpPr>
          <p:nvPr/>
        </p:nvCxnSpPr>
        <p:spPr>
          <a:xfrm flipH="1">
            <a:off x="3215154" y="4593180"/>
            <a:ext cx="385032" cy="615175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14" idx="1"/>
          </p:cNvCxnSpPr>
          <p:nvPr/>
        </p:nvCxnSpPr>
        <p:spPr>
          <a:xfrm>
            <a:off x="0" y="3658974"/>
            <a:ext cx="284871" cy="590831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4"/>
          </p:cNvCxnSpPr>
          <p:nvPr/>
        </p:nvCxnSpPr>
        <p:spPr>
          <a:xfrm flipH="1">
            <a:off x="1296763" y="5791252"/>
            <a:ext cx="312069" cy="870627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The Rouse-</a:t>
            </a:r>
            <a:r>
              <a:rPr lang="en-US" sz="3000" dirty="0" err="1" smtClean="0"/>
              <a:t>Zimm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9836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58" y="1058432"/>
            <a:ext cx="9081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Polymer chain: the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particles are now linearly connected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How does this affect the time behavior of the mean-square-displacement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Calibri"/>
              </a:rPr>
              <a:t>r</a:t>
            </a:r>
            <a:r>
              <a:rPr lang="en-US" baseline="30000" dirty="0">
                <a:latin typeface="Symbol" charset="2"/>
                <a:cs typeface="Symbol" charset="2"/>
              </a:rPr>
              <a:t>2</a:t>
            </a:r>
            <a:r>
              <a:rPr lang="en-US" dirty="0">
                <a:cs typeface="Calibri"/>
              </a:rPr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cs typeface="Calibri"/>
              </a:rPr>
              <a:t>)</a:t>
            </a:r>
            <a:r>
              <a:rPr lang="en-US" dirty="0" smtClean="0">
                <a:latin typeface="Calibri"/>
                <a:cs typeface="Calibri"/>
              </a:rPr>
              <a:t>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Clearly, at very short times, each monomer moves does not “feel” the presence of the other monomers -&gt;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cs typeface="Calibri"/>
              </a:rPr>
              <a:t>r</a:t>
            </a:r>
            <a:r>
              <a:rPr lang="en-US" baseline="30000" dirty="0">
                <a:latin typeface="Symbol" charset="2"/>
                <a:cs typeface="Symbol" charset="2"/>
              </a:rPr>
              <a:t>2</a:t>
            </a:r>
            <a:r>
              <a:rPr lang="en-US" dirty="0">
                <a:cs typeface="Calibri"/>
              </a:rPr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>
                <a:cs typeface="Calibri"/>
              </a:rPr>
              <a:t>)</a:t>
            </a:r>
            <a:r>
              <a:rPr lang="en-US" dirty="0">
                <a:latin typeface="Symbol" charset="2"/>
                <a:cs typeface="Symbol" charset="2"/>
              </a:rPr>
              <a:t> </a:t>
            </a:r>
            <a:r>
              <a:rPr lang="en-US" dirty="0"/>
              <a:t>= 6D</a:t>
            </a:r>
            <a:r>
              <a:rPr lang="en-US" dirty="0">
                <a:latin typeface="Symbol" charset="2"/>
                <a:cs typeface="Symbol" charset="2"/>
              </a:rPr>
              <a:t>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At later times ??</a:t>
            </a:r>
            <a:r>
              <a:rPr lang="en-US" dirty="0" smtClean="0">
                <a:solidFill>
                  <a:srgbClr val="008000"/>
                </a:solidFill>
              </a:rPr>
              <a:t> More and more monomers become involved !!</a:t>
            </a:r>
          </a:p>
        </p:txBody>
      </p:sp>
      <p:sp>
        <p:nvSpPr>
          <p:cNvPr id="4" name="Oval 3"/>
          <p:cNvSpPr/>
          <p:nvPr/>
        </p:nvSpPr>
        <p:spPr>
          <a:xfrm>
            <a:off x="1608831" y="3403714"/>
            <a:ext cx="485605" cy="485605"/>
          </a:xfrm>
          <a:prstGeom prst="ellipse">
            <a:avLst/>
          </a:prstGeom>
          <a:gradFill>
            <a:gsLst>
              <a:gs pos="50000">
                <a:srgbClr val="008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66029" y="5305647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17012" y="4153786"/>
            <a:ext cx="485605" cy="485605"/>
          </a:xfrm>
          <a:prstGeom prst="ellipse">
            <a:avLst/>
          </a:prstGeom>
          <a:gradFill>
            <a:gsLst>
              <a:gs pos="50000">
                <a:srgbClr val="008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00664" y="5261760"/>
            <a:ext cx="485605" cy="485605"/>
          </a:xfrm>
          <a:prstGeom prst="ellipse">
            <a:avLst/>
          </a:prstGeom>
          <a:gradFill>
            <a:gsLst>
              <a:gs pos="50000">
                <a:srgbClr val="008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3756" y="417869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68760" y="3117341"/>
            <a:ext cx="485605" cy="485605"/>
          </a:xfrm>
          <a:prstGeom prst="ellipse">
            <a:avLst/>
          </a:prstGeom>
          <a:gradFill>
            <a:gsLst>
              <a:gs pos="50000">
                <a:srgbClr val="008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7859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5397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66029" y="47741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27124" y="44733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76147" y="29827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1072" y="342239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19592" y="52295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910387" y="61257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64087" y="476814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4860" y="530300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41781" y="4794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53970" y="597337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57337" y="567296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60580" y="41211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70180" y="33994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78475" y="435768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63701" y="36921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96763" y="321933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370" y="402629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92222" y="470996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76147" y="56392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64860" y="433157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97156" y="50978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157337" y="482662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56691" y="560509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00278" y="533440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42682" y="374698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58892" y="30253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90542" y="4144579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256169" y="37499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79905" y="386819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27124" y="406040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4" idx="5"/>
            <a:endCxn id="8" idx="1"/>
          </p:cNvCxnSpPr>
          <p:nvPr/>
        </p:nvCxnSpPr>
        <p:spPr>
          <a:xfrm>
            <a:off x="628246" y="4593180"/>
            <a:ext cx="808898" cy="783582"/>
          </a:xfrm>
          <a:prstGeom prst="line">
            <a:avLst/>
          </a:prstGeom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3" idx="2"/>
            <a:endCxn id="8" idx="6"/>
          </p:cNvCxnSpPr>
          <p:nvPr/>
        </p:nvCxnSpPr>
        <p:spPr>
          <a:xfrm flipH="1">
            <a:off x="1851634" y="5504563"/>
            <a:ext cx="949030" cy="43887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" idx="2"/>
            <a:endCxn id="14" idx="7"/>
          </p:cNvCxnSpPr>
          <p:nvPr/>
        </p:nvCxnSpPr>
        <p:spPr>
          <a:xfrm flipH="1">
            <a:off x="628246" y="3646517"/>
            <a:ext cx="980585" cy="603288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7"/>
            <a:endCxn id="15" idx="2"/>
          </p:cNvCxnSpPr>
          <p:nvPr/>
        </p:nvCxnSpPr>
        <p:spPr>
          <a:xfrm flipV="1">
            <a:off x="2023321" y="3360144"/>
            <a:ext cx="945439" cy="114685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5" idx="5"/>
            <a:endCxn id="12" idx="0"/>
          </p:cNvCxnSpPr>
          <p:nvPr/>
        </p:nvCxnSpPr>
        <p:spPr>
          <a:xfrm>
            <a:off x="3383250" y="3531831"/>
            <a:ext cx="276565" cy="621955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2" idx="3"/>
            <a:endCxn id="13" idx="7"/>
          </p:cNvCxnSpPr>
          <p:nvPr/>
        </p:nvCxnSpPr>
        <p:spPr>
          <a:xfrm flipH="1">
            <a:off x="3215154" y="4568276"/>
            <a:ext cx="272973" cy="764599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14" idx="1"/>
          </p:cNvCxnSpPr>
          <p:nvPr/>
        </p:nvCxnSpPr>
        <p:spPr>
          <a:xfrm>
            <a:off x="0" y="3658974"/>
            <a:ext cx="284871" cy="590831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" idx="4"/>
          </p:cNvCxnSpPr>
          <p:nvPr/>
        </p:nvCxnSpPr>
        <p:spPr>
          <a:xfrm flipH="1">
            <a:off x="1296763" y="5791252"/>
            <a:ext cx="312069" cy="870627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The Rouse-</a:t>
            </a:r>
            <a:r>
              <a:rPr lang="en-US" sz="3000" dirty="0" err="1" smtClean="0"/>
              <a:t>Zimm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82" y="3154698"/>
            <a:ext cx="5448010" cy="324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1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045" y="1435627"/>
            <a:ext cx="5278601" cy="380854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 rot="20395715">
            <a:off x="592384" y="2586991"/>
            <a:ext cx="1029407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 rot="21074157">
            <a:off x="1984607" y="1987969"/>
            <a:ext cx="1029407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825943" y="4043602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 rot="8338182">
            <a:off x="3055225" y="3357834"/>
            <a:ext cx="640618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 rot="4621682">
            <a:off x="3042162" y="2299543"/>
            <a:ext cx="802616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58" y="1058432"/>
            <a:ext cx="90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Linear connectivity + Gaussian fluctuations =&gt; elastic springs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08714" y="2086019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40618" y="3925692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6307" y="279873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75253" y="375728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8345" y="279873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68251" y="163777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32448" y="33300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8559" y="274115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40618" y="33941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01713" y="30934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50736" y="160280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661" y="204244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94181" y="384958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84976" y="474582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38676" y="338818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39057" y="374871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03919" y="356385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28559" y="459342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31926" y="42930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35169" y="274115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20651" y="18078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53064" y="297773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79017" y="21632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71352" y="1839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57998" y="244710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6811" y="33300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012991" y="443357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39449" y="295162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1745" y="371787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07808" y="342176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7162" y="43496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574867" y="395444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17271" y="236703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3481" y="164538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65131" y="276462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93797" y="21956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54494" y="248824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01713" y="268044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4" idx="5"/>
            <a:endCxn id="8" idx="1"/>
          </p:cNvCxnSpPr>
          <p:nvPr/>
        </p:nvCxnSpPr>
        <p:spPr>
          <a:xfrm>
            <a:off x="602835" y="3213225"/>
            <a:ext cx="808898" cy="783582"/>
          </a:xfrm>
          <a:prstGeom prst="line">
            <a:avLst/>
          </a:prstGeom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The Rouse-</a:t>
            </a:r>
            <a:r>
              <a:rPr lang="en-US" sz="3000" dirty="0" err="1" smtClean="0"/>
              <a:t>Zimm</a:t>
            </a:r>
            <a:r>
              <a:rPr lang="en-US" sz="3000" dirty="0" smtClean="0"/>
              <a:t> Model</a:t>
            </a:r>
            <a:endParaRPr lang="en-US" sz="3000" dirty="0"/>
          </a:p>
        </p:txBody>
      </p:sp>
      <p:sp>
        <p:nvSpPr>
          <p:cNvPr id="59" name="Freeform 58"/>
          <p:cNvSpPr/>
          <p:nvPr/>
        </p:nvSpPr>
        <p:spPr>
          <a:xfrm rot="18540601">
            <a:off x="756103" y="4613900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3491031">
            <a:off x="-524969" y="2328398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682495" y="4696016"/>
            <a:ext cx="647503" cy="6240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45923" y="5690614"/>
            <a:ext cx="25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“microscopic” time-scale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9" name="Straight Arrow Connector 48"/>
          <p:cNvCxnSpPr>
            <a:stCxn id="7" idx="2"/>
            <a:endCxn id="10" idx="0"/>
          </p:cNvCxnSpPr>
          <p:nvPr/>
        </p:nvCxnSpPr>
        <p:spPr>
          <a:xfrm flipH="1">
            <a:off x="5501492" y="5008023"/>
            <a:ext cx="2181003" cy="6825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8342453" y="4694597"/>
            <a:ext cx="522952" cy="624014"/>
          </a:xfrm>
          <a:prstGeom prst="ellipse">
            <a:avLst/>
          </a:prstGeom>
          <a:noFill/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6" idx="4"/>
            <a:endCxn id="71" idx="0"/>
          </p:cNvCxnSpPr>
          <p:nvPr/>
        </p:nvCxnSpPr>
        <p:spPr>
          <a:xfrm flipH="1">
            <a:off x="7266575" y="5318611"/>
            <a:ext cx="1337354" cy="831479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44376" y="6150090"/>
            <a:ext cx="38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relaxation of </a:t>
            </a:r>
            <a:r>
              <a:rPr lang="en-US" dirty="0" err="1" smtClean="0">
                <a:solidFill>
                  <a:srgbClr val="00FF00"/>
                </a:solidFill>
              </a:rPr>
              <a:t>subchains</a:t>
            </a:r>
            <a:r>
              <a:rPr lang="en-US" dirty="0" smtClean="0">
                <a:solidFill>
                  <a:srgbClr val="00FF00"/>
                </a:solidFill>
              </a:rPr>
              <a:t> of length “N/p”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66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62954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Polymers </a:t>
            </a:r>
            <a:r>
              <a:rPr lang="en-US" sz="3000" dirty="0"/>
              <a:t>d</a:t>
            </a:r>
            <a:r>
              <a:rPr lang="en-US" sz="3000" dirty="0" smtClean="0"/>
              <a:t>ynamics: Viscoelasticity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44748" y="1415886"/>
            <a:ext cx="7052553" cy="541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Example: Silly Putty</a:t>
            </a:r>
            <a:r>
              <a:rPr lang="de-DE" sz="2200" b="1" dirty="0" smtClean="0"/>
              <a:t>©</a:t>
            </a:r>
            <a:endParaRPr lang="en-US" sz="2200" b="1" dirty="0" smtClean="0"/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Silly Putty</a:t>
            </a:r>
            <a:r>
              <a:rPr lang="de-DE" dirty="0" smtClean="0"/>
              <a:t>©</a:t>
            </a:r>
            <a:r>
              <a:rPr lang="en-US" dirty="0" smtClean="0"/>
              <a:t> </a:t>
            </a:r>
            <a:r>
              <a:rPr lang="en-US" dirty="0"/>
              <a:t>is marketed today as a toy </a:t>
            </a:r>
            <a:r>
              <a:rPr lang="en-US" dirty="0" smtClean="0"/>
              <a:t>for children</a:t>
            </a:r>
            <a:r>
              <a:rPr lang="en-US" dirty="0"/>
              <a:t>, but was originally created </a:t>
            </a:r>
            <a:r>
              <a:rPr lang="en-US" dirty="0" smtClean="0"/>
              <a:t>by accident </a:t>
            </a:r>
            <a:r>
              <a:rPr lang="en-US" dirty="0"/>
              <a:t>during research into </a:t>
            </a:r>
            <a:r>
              <a:rPr lang="en-US" dirty="0" smtClean="0"/>
              <a:t>potential rubber </a:t>
            </a:r>
            <a:r>
              <a:rPr lang="en-US" dirty="0"/>
              <a:t>substitutes for use by the </a:t>
            </a:r>
            <a:r>
              <a:rPr lang="en-US" dirty="0" smtClean="0"/>
              <a:t>United States </a:t>
            </a:r>
            <a:r>
              <a:rPr lang="en-US" dirty="0"/>
              <a:t>in World War </a:t>
            </a:r>
            <a:r>
              <a:rPr lang="en-US" dirty="0" smtClean="0"/>
              <a:t>II.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Silly Putty</a:t>
            </a:r>
            <a:r>
              <a:rPr lang="de-DE" dirty="0" smtClean="0"/>
              <a:t>©: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bounces;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breaks </a:t>
            </a:r>
            <a:r>
              <a:rPr lang="en-US" dirty="0"/>
              <a:t>when given a sharp </a:t>
            </a:r>
            <a:r>
              <a:rPr lang="en-US" dirty="0" smtClean="0"/>
              <a:t>blow;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can </a:t>
            </a:r>
            <a:r>
              <a:rPr lang="en-US" dirty="0"/>
              <a:t>also flow like a </a:t>
            </a:r>
            <a:r>
              <a:rPr lang="en-US" dirty="0" smtClean="0"/>
              <a:t>liquid.</a:t>
            </a: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Silly Putty</a:t>
            </a:r>
            <a:r>
              <a:rPr lang="de-DE" dirty="0" smtClean="0"/>
              <a:t>©</a:t>
            </a:r>
            <a:r>
              <a:rPr lang="en-US" dirty="0" smtClean="0"/>
              <a:t>'</a:t>
            </a:r>
            <a:r>
              <a:rPr lang="en-US" dirty="0"/>
              <a:t>s unusual flow characteristics </a:t>
            </a:r>
            <a:r>
              <a:rPr lang="en-US" dirty="0" smtClean="0"/>
              <a:t>are due </a:t>
            </a:r>
            <a:r>
              <a:rPr lang="en-US" dirty="0"/>
              <a:t>to the ingredient </a:t>
            </a:r>
            <a:r>
              <a:rPr lang="en-US" dirty="0" err="1" smtClean="0"/>
              <a:t>polydimethylsiloxane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PDMS), a viscoelastic liquid.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Viscoelasticity </a:t>
            </a:r>
            <a:r>
              <a:rPr lang="en-US" dirty="0"/>
              <a:t>is a type of non-</a:t>
            </a:r>
            <a:r>
              <a:rPr lang="en-US" dirty="0" smtClean="0"/>
              <a:t>Newtonian flow</a:t>
            </a:r>
            <a:r>
              <a:rPr lang="en-US" dirty="0"/>
              <a:t>, characterizing material that acts as </a:t>
            </a:r>
            <a:r>
              <a:rPr lang="en-US" dirty="0" smtClean="0"/>
              <a:t>a viscous </a:t>
            </a:r>
            <a:r>
              <a:rPr lang="en-US" dirty="0"/>
              <a:t>liquid over a long time period but </a:t>
            </a:r>
            <a:r>
              <a:rPr lang="en-US" dirty="0" smtClean="0"/>
              <a:t>as an </a:t>
            </a:r>
            <a:r>
              <a:rPr lang="en-US" dirty="0"/>
              <a:t>elastic solid over a short time </a:t>
            </a:r>
            <a:r>
              <a:rPr lang="en-US" dirty="0" smtClean="0"/>
              <a:t>period.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r>
              <a:rPr lang="en-US" dirty="0" smtClean="0"/>
              <a:t>Source: Wikipedia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169" y="6275863"/>
            <a:ext cx="609734" cy="556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079" y="1904999"/>
            <a:ext cx="1369460" cy="182594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301" y="3919210"/>
            <a:ext cx="1792807" cy="12405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550" y="3064139"/>
            <a:ext cx="1816943" cy="12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0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040604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 - Introduction to Polymers</a:t>
            </a:r>
          </a:p>
          <a:p>
            <a:pPr>
              <a:buFont typeface="Wingdings" charset="2"/>
              <a:buChar char="Ø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 II - Polymer Physics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Dynamics</a:t>
            </a:r>
          </a:p>
          <a:p>
            <a:pPr>
              <a:buFont typeface="Wingdings" charset="2"/>
              <a:buChar char="Ø"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/>
              <a:t>Part III - Simulations methods: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Exact enumeration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Monte Carlo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Molecular Dynamics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549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Straight Connector 238"/>
          <p:cNvCxnSpPr>
            <a:stCxn id="166" idx="6"/>
            <a:endCxn id="167" idx="6"/>
          </p:cNvCxnSpPr>
          <p:nvPr/>
        </p:nvCxnSpPr>
        <p:spPr>
          <a:xfrm>
            <a:off x="5957939" y="4694559"/>
            <a:ext cx="0" cy="69542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358" y="1058432"/>
            <a:ext cx="90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Example: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FF00"/>
                </a:solidFill>
              </a:rPr>
              <a:t>self-avoiding-walks </a:t>
            </a:r>
            <a:r>
              <a:rPr lang="en-US" i="1" dirty="0" smtClean="0">
                <a:solidFill>
                  <a:srgbClr val="000000"/>
                </a:solidFill>
              </a:rPr>
              <a:t>vs.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random-</a:t>
            </a:r>
            <a:r>
              <a:rPr lang="en-US" dirty="0" smtClean="0">
                <a:solidFill>
                  <a:srgbClr val="FF0000"/>
                </a:solidFill>
              </a:rPr>
              <a:t>walks</a:t>
            </a:r>
            <a:r>
              <a:rPr lang="en-US" dirty="0" smtClean="0">
                <a:solidFill>
                  <a:srgbClr val="000000"/>
                </a:solidFill>
              </a:rPr>
              <a:t> on the 2</a:t>
            </a:r>
            <a:r>
              <a:rPr lang="en-US" i="1" dirty="0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 simple cubic lattice</a:t>
            </a:r>
            <a:endParaRPr lang="en-US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7752" y="187245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8952" y="320527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8952" y="250984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10152" y="390192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0152" y="459735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0152" y="529278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0152" y="59882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752" y="187367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4952" y="320649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4952" y="251106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16152" y="390314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6152" y="459857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16152" y="529400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6152" y="598942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4872" y="18748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436072" y="320771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36072" y="251228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437272" y="39043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272" y="45997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37272" y="529522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37272" y="599064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39672" y="18748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40872" y="320771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040872" y="251228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042072" y="39043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2042072" y="45997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42072" y="529522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042072" y="599064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674712" y="18748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75912" y="320771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675912" y="251228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77112" y="39043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677112" y="45997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677112" y="529522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677112" y="599064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310952" y="18761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312152" y="320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312152" y="25135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313352" y="390558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313352" y="46010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313352" y="529644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313352" y="599186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915752" y="18761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916952" y="320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916952" y="25135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918152" y="390558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918152" y="46010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918152" y="529644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918152" y="599186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stCxn id="25" idx="4"/>
            <a:endCxn id="24" idx="0"/>
          </p:cNvCxnSpPr>
          <p:nvPr/>
        </p:nvCxnSpPr>
        <p:spPr>
          <a:xfrm>
            <a:off x="905674" y="2692513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8" idx="4"/>
            <a:endCxn id="40" idx="0"/>
          </p:cNvCxnSpPr>
          <p:nvPr/>
        </p:nvCxnSpPr>
        <p:spPr>
          <a:xfrm>
            <a:off x="2131594" y="3389161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0"/>
            <a:endCxn id="23" idx="4"/>
          </p:cNvCxnSpPr>
          <p:nvPr/>
        </p:nvCxnSpPr>
        <p:spPr>
          <a:xfrm flipH="1" flipV="1">
            <a:off x="904474" y="2055117"/>
            <a:ext cx="1200" cy="455952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0"/>
            <a:endCxn id="59" idx="4"/>
          </p:cNvCxnSpPr>
          <p:nvPr/>
        </p:nvCxnSpPr>
        <p:spPr>
          <a:xfrm flipH="1" flipV="1">
            <a:off x="4007674" y="3390381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32" idx="6"/>
            <a:endCxn id="39" idx="2"/>
          </p:cNvCxnSpPr>
          <p:nvPr/>
        </p:nvCxnSpPr>
        <p:spPr>
          <a:xfrm>
            <a:off x="1617516" y="2603011"/>
            <a:ext cx="42335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9" idx="4"/>
            <a:endCxn id="38" idx="0"/>
          </p:cNvCxnSpPr>
          <p:nvPr/>
        </p:nvCxnSpPr>
        <p:spPr>
          <a:xfrm>
            <a:off x="2131594" y="2693733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4"/>
            <a:endCxn id="26" idx="0"/>
          </p:cNvCxnSpPr>
          <p:nvPr/>
        </p:nvCxnSpPr>
        <p:spPr>
          <a:xfrm>
            <a:off x="905674" y="3387941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1: Exact enumeration</a:t>
            </a:r>
            <a:endParaRPr lang="en-US" sz="3000" dirty="0"/>
          </a:p>
        </p:txBody>
      </p:sp>
      <p:cxnSp>
        <p:nvCxnSpPr>
          <p:cNvPr id="87" name="Straight Connector 86"/>
          <p:cNvCxnSpPr>
            <a:stCxn id="59" idx="6"/>
            <a:endCxn id="130" idx="2"/>
          </p:cNvCxnSpPr>
          <p:nvPr/>
        </p:nvCxnSpPr>
        <p:spPr>
          <a:xfrm>
            <a:off x="4098396" y="3299659"/>
            <a:ext cx="447827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30" idx="0"/>
            <a:endCxn id="131" idx="4"/>
          </p:cNvCxnSpPr>
          <p:nvPr/>
        </p:nvCxnSpPr>
        <p:spPr>
          <a:xfrm flipV="1">
            <a:off x="4636945" y="2694953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7" idx="0"/>
            <a:endCxn id="45" idx="4"/>
          </p:cNvCxnSpPr>
          <p:nvPr/>
        </p:nvCxnSpPr>
        <p:spPr>
          <a:xfrm flipH="1" flipV="1">
            <a:off x="2766634" y="3389161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46" idx="4"/>
            <a:endCxn id="45" idx="0"/>
          </p:cNvCxnSpPr>
          <p:nvPr/>
        </p:nvCxnSpPr>
        <p:spPr>
          <a:xfrm>
            <a:off x="2766634" y="2693733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3" idx="2"/>
            <a:endCxn id="46" idx="6"/>
          </p:cNvCxnSpPr>
          <p:nvPr/>
        </p:nvCxnSpPr>
        <p:spPr>
          <a:xfrm flipH="1" flipV="1">
            <a:off x="2857356" y="2603011"/>
            <a:ext cx="454796" cy="122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4545023" y="18761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546223" y="320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46223" y="25135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547423" y="390558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547423" y="46010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547423" y="529644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547423" y="599186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149823" y="18761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151023" y="320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151023" y="25135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152223" y="390558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152223" y="460101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152223" y="529644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152223" y="599186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96" idx="4"/>
            <a:endCxn id="198" idx="0"/>
          </p:cNvCxnSpPr>
          <p:nvPr/>
        </p:nvCxnSpPr>
        <p:spPr>
          <a:xfrm>
            <a:off x="7706487" y="3393205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9" idx="0"/>
            <a:endCxn id="137" idx="4"/>
          </p:cNvCxnSpPr>
          <p:nvPr/>
        </p:nvCxnSpPr>
        <p:spPr>
          <a:xfrm flipH="1" flipV="1">
            <a:off x="5241745" y="3390381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37" idx="6"/>
            <a:endCxn id="163" idx="2"/>
          </p:cNvCxnSpPr>
          <p:nvPr/>
        </p:nvCxnSpPr>
        <p:spPr>
          <a:xfrm>
            <a:off x="5332467" y="3299659"/>
            <a:ext cx="442828" cy="282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63" idx="6"/>
            <a:endCxn id="170" idx="2"/>
          </p:cNvCxnSpPr>
          <p:nvPr/>
        </p:nvCxnSpPr>
        <p:spPr>
          <a:xfrm>
            <a:off x="5956739" y="3302483"/>
            <a:ext cx="42335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5774095" y="187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775295" y="321176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775295" y="251633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776495" y="39084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776495" y="46038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776495" y="52992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776495" y="59946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378895" y="187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380095" y="321176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380095" y="251633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381295" y="39084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381295" y="46038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381295" y="52992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381295" y="59946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/>
          <p:cNvCxnSpPr>
            <a:stCxn id="189" idx="4"/>
            <a:endCxn id="191" idx="0"/>
          </p:cNvCxnSpPr>
          <p:nvPr/>
        </p:nvCxnSpPr>
        <p:spPr>
          <a:xfrm>
            <a:off x="7101687" y="3393205"/>
            <a:ext cx="1200" cy="51520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9" idx="6"/>
            <a:endCxn id="196" idx="2"/>
          </p:cNvCxnSpPr>
          <p:nvPr/>
        </p:nvCxnSpPr>
        <p:spPr>
          <a:xfrm>
            <a:off x="7192409" y="3302483"/>
            <a:ext cx="42335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7009765" y="187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7010965" y="321176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7010965" y="251633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7012165" y="39084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7012165" y="46038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7012165" y="52992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7012165" y="59946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7614565" y="18789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7615765" y="3211761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7615765" y="251633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7616965" y="3908409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616965" y="4603837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7616965" y="5299265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7616965" y="5994693"/>
            <a:ext cx="181444" cy="1814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8" idx="4"/>
            <a:endCxn id="29" idx="0"/>
          </p:cNvCxnSpPr>
          <p:nvPr/>
        </p:nvCxnSpPr>
        <p:spPr>
          <a:xfrm>
            <a:off x="906874" y="5475445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1" idx="6"/>
            <a:endCxn id="28" idx="2"/>
          </p:cNvCxnSpPr>
          <p:nvPr/>
        </p:nvCxnSpPr>
        <p:spPr>
          <a:xfrm>
            <a:off x="391596" y="5383503"/>
            <a:ext cx="424556" cy="122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21" idx="0"/>
            <a:endCxn id="20" idx="4"/>
          </p:cNvCxnSpPr>
          <p:nvPr/>
        </p:nvCxnSpPr>
        <p:spPr>
          <a:xfrm flipV="1">
            <a:off x="300874" y="4778797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50" idx="0"/>
            <a:endCxn id="49" idx="4"/>
          </p:cNvCxnSpPr>
          <p:nvPr/>
        </p:nvCxnSpPr>
        <p:spPr>
          <a:xfrm flipV="1">
            <a:off x="2767834" y="5476665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42" idx="6"/>
            <a:endCxn id="49" idx="2"/>
          </p:cNvCxnSpPr>
          <p:nvPr/>
        </p:nvCxnSpPr>
        <p:spPr>
          <a:xfrm>
            <a:off x="2223516" y="5385943"/>
            <a:ext cx="45359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35" idx="6"/>
            <a:endCxn id="42" idx="2"/>
          </p:cNvCxnSpPr>
          <p:nvPr/>
        </p:nvCxnSpPr>
        <p:spPr>
          <a:xfrm>
            <a:off x="1618716" y="5385943"/>
            <a:ext cx="42335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56" idx="6"/>
            <a:endCxn id="63" idx="2"/>
          </p:cNvCxnSpPr>
          <p:nvPr/>
        </p:nvCxnSpPr>
        <p:spPr>
          <a:xfrm>
            <a:off x="3494796" y="5387163"/>
            <a:ext cx="423356" cy="0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stCxn id="56" idx="4"/>
            <a:endCxn id="57" idx="0"/>
          </p:cNvCxnSpPr>
          <p:nvPr/>
        </p:nvCxnSpPr>
        <p:spPr>
          <a:xfrm>
            <a:off x="3404074" y="5477885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63" idx="4"/>
            <a:endCxn id="64" idx="0"/>
          </p:cNvCxnSpPr>
          <p:nvPr/>
        </p:nvCxnSpPr>
        <p:spPr>
          <a:xfrm>
            <a:off x="4008874" y="5477885"/>
            <a:ext cx="0" cy="513984"/>
          </a:xfrm>
          <a:prstGeom prst="line">
            <a:avLst/>
          </a:prstGeom>
          <a:ln w="38100" cmpd="sng">
            <a:solidFill>
              <a:srgbClr val="00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167" idx="4"/>
            <a:endCxn id="168" idx="0"/>
          </p:cNvCxnSpPr>
          <p:nvPr/>
        </p:nvCxnSpPr>
        <p:spPr>
          <a:xfrm>
            <a:off x="5867217" y="5480709"/>
            <a:ext cx="0" cy="51398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167" idx="0"/>
            <a:endCxn id="166" idx="4"/>
          </p:cNvCxnSpPr>
          <p:nvPr/>
        </p:nvCxnSpPr>
        <p:spPr>
          <a:xfrm flipV="1">
            <a:off x="5867217" y="4785281"/>
            <a:ext cx="0" cy="51398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8118318" y="1398784"/>
            <a:ext cx="839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N</a:t>
            </a:r>
            <a:r>
              <a:rPr lang="en-US" sz="3000" dirty="0" smtClean="0"/>
              <a:t>=3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8503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8" y="1058432"/>
            <a:ext cx="90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Example: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FF00"/>
                </a:solidFill>
              </a:rPr>
              <a:t>self-avoiding-walks </a:t>
            </a:r>
            <a:r>
              <a:rPr lang="en-US" i="1" dirty="0" smtClean="0">
                <a:solidFill>
                  <a:srgbClr val="000000"/>
                </a:solidFill>
              </a:rPr>
              <a:t>vs.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random-</a:t>
            </a:r>
            <a:r>
              <a:rPr lang="en-US" dirty="0" smtClean="0">
                <a:solidFill>
                  <a:srgbClr val="FF0000"/>
                </a:solidFill>
              </a:rPr>
              <a:t>walks</a:t>
            </a:r>
            <a:r>
              <a:rPr lang="en-US" dirty="0" smtClean="0">
                <a:solidFill>
                  <a:srgbClr val="000000"/>
                </a:solidFill>
              </a:rPr>
              <a:t> on the 2</a:t>
            </a:r>
            <a:r>
              <a:rPr lang="en-US" i="1" dirty="0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 simple cubic lattice</a:t>
            </a:r>
            <a:endParaRPr lang="en-US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1: Exact enumeration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0" y="1556513"/>
            <a:ext cx="4140557" cy="521432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5199921" y="6488668"/>
            <a:ext cx="401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Schram</a:t>
            </a:r>
            <a:r>
              <a:rPr lang="en-US" dirty="0" smtClean="0">
                <a:solidFill>
                  <a:srgbClr val="000000"/>
                </a:solidFill>
              </a:rPr>
              <a:t> et al., J Stat </a:t>
            </a:r>
            <a:r>
              <a:rPr lang="en-US" dirty="0" err="1" smtClean="0">
                <a:solidFill>
                  <a:srgbClr val="000000"/>
                </a:solidFill>
              </a:rPr>
              <a:t>Mech</a:t>
            </a:r>
            <a:r>
              <a:rPr lang="en-US" dirty="0" smtClean="0">
                <a:solidFill>
                  <a:srgbClr val="000000"/>
                </a:solidFill>
              </a:rPr>
              <a:t> (2011) P06019</a:t>
            </a:r>
            <a:endParaRPr lang="en-US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701" y="1843425"/>
            <a:ext cx="5690288" cy="111953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827000" y="2590039"/>
            <a:ext cx="348022" cy="348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5402749" y="2480945"/>
            <a:ext cx="348022" cy="348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4171210" y="3144475"/>
            <a:ext cx="423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: non universal, depends on lattice choice</a:t>
            </a:r>
          </a:p>
          <a:p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n, q: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universal</a:t>
            </a:r>
          </a:p>
        </p:txBody>
      </p:sp>
    </p:spTree>
    <p:extLst>
      <p:ext uri="{BB962C8B-B14F-4D97-AF65-F5344CB8AC3E}">
        <p14:creationId xmlns:p14="http://schemas.microsoft.com/office/powerpoint/2010/main" val="25840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3" grpId="0" animBg="1"/>
      <p:bldP spid="1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7431" y="1624062"/>
            <a:ext cx="1966189" cy="1966189"/>
          </a:xfrm>
          <a:prstGeom prst="rect">
            <a:avLst/>
          </a:prstGeom>
          <a:solidFill>
            <a:srgbClr val="FF00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2</a:t>
            </a:r>
            <a:r>
              <a:rPr lang="en-US" sz="3000" dirty="0"/>
              <a:t>:</a:t>
            </a:r>
            <a:r>
              <a:rPr lang="en-US" sz="3000" dirty="0" smtClean="0"/>
              <a:t> Monte Carlo</a:t>
            </a:r>
            <a:endParaRPr lang="en-US" sz="3000" dirty="0"/>
          </a:p>
        </p:txBody>
      </p:sp>
      <p:sp>
        <p:nvSpPr>
          <p:cNvPr id="4" name="Oval 3"/>
          <p:cNvSpPr/>
          <p:nvPr/>
        </p:nvSpPr>
        <p:spPr>
          <a:xfrm>
            <a:off x="427431" y="1624062"/>
            <a:ext cx="1966189" cy="1966189"/>
          </a:xfrm>
          <a:prstGeom prst="ellipse">
            <a:avLst/>
          </a:prstGeom>
          <a:solidFill>
            <a:srgbClr val="00FF00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58" y="1058432"/>
            <a:ext cx="908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Problem: Numerical evaluation of </a:t>
            </a:r>
            <a:r>
              <a:rPr lang="en-US" dirty="0" smtClean="0">
                <a:latin typeface="Symbol" charset="2"/>
                <a:cs typeface="Symbol" charset="2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=3.1415926535</a:t>
            </a:r>
            <a:r>
              <a:rPr lang="is-IS" dirty="0" smtClean="0">
                <a:latin typeface="Calibri"/>
                <a:cs typeface="Calibri"/>
              </a:rPr>
              <a:t>…</a:t>
            </a:r>
            <a:endParaRPr lang="en-US" dirty="0" smtClean="0">
              <a:solidFill>
                <a:srgbClr val="008000"/>
              </a:solidFill>
              <a:latin typeface="Calibri"/>
              <a:cs typeface="Calibri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71" y="1772529"/>
            <a:ext cx="3289300" cy="850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287" y="1629930"/>
            <a:ext cx="1966189" cy="196618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3287" y="1629930"/>
            <a:ext cx="1966189" cy="196618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84598" y="15649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00"/>
                </a:solidFill>
              </a:rPr>
              <a:t>+</a:t>
            </a:r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380" y="19342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00"/>
                </a:solidFill>
              </a:rPr>
              <a:t>+</a:t>
            </a:r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87097" y="17496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00"/>
                </a:solidFill>
              </a:rPr>
              <a:t>+</a:t>
            </a:r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3287" y="16299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+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68095" y="16240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+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stCxn id="5" idx="2"/>
            <a:endCxn id="37" idx="0"/>
          </p:cNvCxnSpPr>
          <p:nvPr/>
        </p:nvCxnSpPr>
        <p:spPr>
          <a:xfrm>
            <a:off x="4359821" y="2623429"/>
            <a:ext cx="622807" cy="68231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59" y="4699352"/>
            <a:ext cx="3803724" cy="205437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78" y="3305742"/>
            <a:ext cx="4483100" cy="81280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5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8" grpId="0" animBg="1"/>
      <p:bldP spid="9" grpId="0" animBg="1"/>
      <p:bldP spid="7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4"/>
            <a:ext cx="8229600" cy="1143000"/>
          </a:xfrm>
        </p:spPr>
        <p:txBody>
          <a:bodyPr/>
          <a:lstStyle/>
          <a:p>
            <a:r>
              <a:rPr lang="en-US" dirty="0" smtClean="0"/>
              <a:t>History of Polymer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02" y="2070270"/>
            <a:ext cx="9119096" cy="47628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cs typeface="Calibri (Body)"/>
              </a:rPr>
              <a:t>Materials:</a:t>
            </a:r>
            <a:r>
              <a:rPr lang="en-US" sz="2000" dirty="0">
                <a:solidFill>
                  <a:srgbClr val="FF0000"/>
                </a:solidFill>
                <a:cs typeface="Calibri (Body)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cs typeface="Calibri (Body)"/>
              </a:rPr>
              <a:t>     Stone         Bronze           Iron             Plastics</a:t>
            </a:r>
          </a:p>
          <a:p>
            <a:pPr marL="0" indent="0">
              <a:buNone/>
            </a:pPr>
            <a:r>
              <a:rPr lang="en-US" sz="2000" dirty="0" smtClean="0">
                <a:cs typeface="Calibri (Body)"/>
              </a:rPr>
              <a:t>Macromolecular synthesis from the middle of the 19</a:t>
            </a:r>
            <a:r>
              <a:rPr lang="en-US" sz="2000" baseline="30000" dirty="0" smtClean="0">
                <a:cs typeface="Calibri (Body)"/>
              </a:rPr>
              <a:t>th</a:t>
            </a:r>
            <a:r>
              <a:rPr lang="en-US" sz="2000" dirty="0" smtClean="0">
                <a:cs typeface="Calibri (Body)"/>
              </a:rPr>
              <a:t> century</a:t>
            </a:r>
          </a:p>
          <a:p>
            <a:pPr marL="0" indent="0">
              <a:buNone/>
            </a:pPr>
            <a:r>
              <a:rPr lang="en-US" sz="2000" dirty="0" smtClean="0">
                <a:cs typeface="Calibri (Body)"/>
              </a:rPr>
              <a:t>Macromolecular hypothesis (1920’s), H. Staudinger (Nobel Prize Chem., 1953)</a:t>
            </a:r>
          </a:p>
          <a:p>
            <a:pPr marL="0" indent="0">
              <a:buNone/>
            </a:pPr>
            <a:r>
              <a:rPr lang="en-US" sz="2000" dirty="0">
                <a:cs typeface="Calibri (Body)"/>
              </a:rPr>
              <a:t>	</a:t>
            </a:r>
            <a:r>
              <a:rPr lang="en-US" sz="1800" dirty="0" smtClean="0">
                <a:cs typeface="Calibri (Body)"/>
              </a:rPr>
              <a:t>U. W. </a:t>
            </a:r>
            <a:r>
              <a:rPr lang="en-US" sz="1800" dirty="0" err="1" smtClean="0">
                <a:cs typeface="Calibri (Body)"/>
              </a:rPr>
              <a:t>Suter</a:t>
            </a:r>
            <a:r>
              <a:rPr lang="en-US" sz="1800" dirty="0" smtClean="0">
                <a:cs typeface="Calibri (Body)"/>
              </a:rPr>
              <a:t>, </a:t>
            </a:r>
            <a:r>
              <a:rPr lang="en-US" sz="1800" i="1" dirty="0" smtClean="0"/>
              <a:t>Why </a:t>
            </a:r>
            <a:r>
              <a:rPr lang="en-US" sz="1800" i="1" dirty="0"/>
              <a:t>Was the Macromolecular </a:t>
            </a:r>
            <a:r>
              <a:rPr lang="en-US" sz="1800" i="1" dirty="0" smtClean="0"/>
              <a:t>Hypothesis Such </a:t>
            </a:r>
            <a:r>
              <a:rPr lang="en-US" sz="1800" i="1" dirty="0"/>
              <a:t>a Big </a:t>
            </a:r>
            <a:r>
              <a:rPr lang="en-US" sz="1800" i="1" dirty="0" smtClean="0"/>
              <a:t>Deal?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Adv. </a:t>
            </a:r>
            <a:r>
              <a:rPr lang="en-US" sz="1800" dirty="0" err="1" smtClean="0"/>
              <a:t>Polym</a:t>
            </a:r>
            <a:r>
              <a:rPr lang="en-US" sz="1800" dirty="0" smtClean="0"/>
              <a:t>. Sci. 261, 61 (2013)</a:t>
            </a:r>
          </a:p>
          <a:p>
            <a:pPr marL="0" indent="0">
              <a:buNone/>
            </a:pPr>
            <a:endParaRPr lang="en-US" sz="2000" dirty="0" smtClean="0">
              <a:cs typeface="Calibri (Body)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cs typeface="Calibri (Body)"/>
              </a:rPr>
              <a:t>Definition:</a:t>
            </a:r>
          </a:p>
          <a:p>
            <a:pPr marL="0" indent="0">
              <a:buNone/>
            </a:pPr>
            <a:r>
              <a:rPr lang="en-US" sz="2000" dirty="0" smtClean="0">
                <a:cs typeface="Calibri (Body)"/>
              </a:rPr>
              <a:t>Polymers (from Greek, poly=“many” </a:t>
            </a:r>
            <a:r>
              <a:rPr lang="en-US" sz="2000" dirty="0">
                <a:cs typeface="Calibri (Body)"/>
              </a:rPr>
              <a:t>+ </a:t>
            </a:r>
            <a:r>
              <a:rPr lang="en-US" sz="2000" dirty="0" err="1">
                <a:cs typeface="Calibri (Body)"/>
              </a:rPr>
              <a:t>meros</a:t>
            </a:r>
            <a:r>
              <a:rPr lang="en-US" sz="2000" dirty="0" smtClean="0">
                <a:cs typeface="Calibri (Body)"/>
              </a:rPr>
              <a:t>=“parts”) are </a:t>
            </a:r>
            <a:r>
              <a:rPr lang="en-US" sz="2000" dirty="0">
                <a:cs typeface="Calibri (Body)"/>
              </a:rPr>
              <a:t>chain molecules consisting of </a:t>
            </a:r>
            <a:r>
              <a:rPr lang="en-US" sz="2000" dirty="0" smtClean="0">
                <a:cs typeface="Calibri (Body)"/>
              </a:rPr>
              <a:t>10</a:t>
            </a:r>
            <a:r>
              <a:rPr lang="en-US" sz="2000" baseline="30000" dirty="0" smtClean="0">
                <a:cs typeface="Calibri (Body)"/>
              </a:rPr>
              <a:t>2</a:t>
            </a:r>
            <a:r>
              <a:rPr lang="en-US" sz="2000" dirty="0" smtClean="0">
                <a:cs typeface="Calibri (Body)"/>
              </a:rPr>
              <a:t>-10</a:t>
            </a:r>
            <a:r>
              <a:rPr lang="en-US" sz="2000" baseline="30000" dirty="0" smtClean="0">
                <a:cs typeface="Calibri (Body)"/>
              </a:rPr>
              <a:t>9</a:t>
            </a:r>
            <a:r>
              <a:rPr lang="en-US" sz="2000" dirty="0">
                <a:cs typeface="Calibri (Body)"/>
              </a:rPr>
              <a:t> </a:t>
            </a:r>
            <a:r>
              <a:rPr lang="en-US" sz="2000" dirty="0" smtClean="0">
                <a:cs typeface="Calibri (Body)"/>
              </a:rPr>
              <a:t>monomeric </a:t>
            </a:r>
            <a:r>
              <a:rPr lang="en-US" sz="2000" dirty="0">
                <a:cs typeface="Calibri (Body)"/>
              </a:rPr>
              <a:t>units joined together by chemical </a:t>
            </a:r>
            <a:r>
              <a:rPr lang="en-US" sz="2000" dirty="0" smtClean="0">
                <a:cs typeface="Calibri (Body)"/>
              </a:rPr>
              <a:t>reaction</a:t>
            </a:r>
          </a:p>
          <a:p>
            <a:pPr marL="0" indent="0">
              <a:buNone/>
            </a:pPr>
            <a:endParaRPr lang="en-US" sz="2000" dirty="0">
              <a:cs typeface="Calibri (Body)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cs typeface="Calibri (Body)"/>
              </a:rPr>
              <a:t>Statistical </a:t>
            </a:r>
            <a:r>
              <a:rPr lang="en-US" sz="2000" dirty="0">
                <a:solidFill>
                  <a:srgbClr val="FF0000"/>
                </a:solidFill>
                <a:cs typeface="Calibri (Body)"/>
              </a:rPr>
              <a:t>polymer </a:t>
            </a:r>
            <a:r>
              <a:rPr lang="en-US" sz="2000" dirty="0" smtClean="0">
                <a:solidFill>
                  <a:srgbClr val="FF0000"/>
                </a:solidFill>
                <a:cs typeface="Calibri (Body)"/>
              </a:rPr>
              <a:t>physics:</a:t>
            </a:r>
          </a:p>
          <a:p>
            <a:pPr marL="0" indent="0">
              <a:buNone/>
            </a:pPr>
            <a:r>
              <a:rPr lang="en-US" sz="2000" dirty="0">
                <a:cs typeface="Calibri (Body)"/>
              </a:rPr>
              <a:t>B</a:t>
            </a:r>
            <a:r>
              <a:rPr lang="en-US" sz="2000" dirty="0" smtClean="0">
                <a:cs typeface="Calibri (Body)"/>
              </a:rPr>
              <a:t>asic ideas (</a:t>
            </a:r>
            <a:r>
              <a:rPr lang="en-US" sz="2000" dirty="0">
                <a:cs typeface="Calibri (Body)"/>
              </a:rPr>
              <a:t>1930-60): Kuhn, Flory, Huggins, </a:t>
            </a:r>
            <a:r>
              <a:rPr lang="en-US" sz="2000" dirty="0" err="1" smtClean="0">
                <a:cs typeface="Calibri (Body)"/>
              </a:rPr>
              <a:t>Stockmayer</a:t>
            </a:r>
            <a:r>
              <a:rPr lang="en-US" sz="2000" dirty="0" smtClean="0">
                <a:cs typeface="Calibri (Body)"/>
              </a:rPr>
              <a:t>, James</a:t>
            </a:r>
            <a:r>
              <a:rPr lang="en-US" sz="2000" dirty="0">
                <a:cs typeface="Calibri (Body)"/>
              </a:rPr>
              <a:t>, </a:t>
            </a:r>
            <a:r>
              <a:rPr lang="en-US" sz="2000" dirty="0" err="1">
                <a:cs typeface="Calibri (Body)"/>
              </a:rPr>
              <a:t>Guth</a:t>
            </a:r>
            <a:r>
              <a:rPr lang="en-US" sz="2000" dirty="0">
                <a:cs typeface="Calibri (Body)"/>
              </a:rPr>
              <a:t>, </a:t>
            </a:r>
            <a:r>
              <a:rPr lang="en-US" sz="2000" dirty="0" err="1">
                <a:cs typeface="Calibri (Body)"/>
              </a:rPr>
              <a:t>Zimm</a:t>
            </a:r>
            <a:r>
              <a:rPr lang="en-US" sz="2000" dirty="0">
                <a:cs typeface="Calibri (Body)"/>
              </a:rPr>
              <a:t>, Rouse</a:t>
            </a:r>
          </a:p>
          <a:p>
            <a:pPr marL="0" indent="0">
              <a:buNone/>
            </a:pPr>
            <a:r>
              <a:rPr lang="en-US" sz="2000" dirty="0" smtClean="0">
                <a:cs typeface="Calibri (Body)"/>
              </a:rPr>
              <a:t>Correlations / entanglements </a:t>
            </a:r>
            <a:r>
              <a:rPr lang="en-US" sz="2000" dirty="0">
                <a:cs typeface="Calibri (Body)"/>
              </a:rPr>
              <a:t>(</a:t>
            </a:r>
            <a:r>
              <a:rPr lang="en-US" sz="2000" dirty="0" smtClean="0">
                <a:cs typeface="Calibri (Body)"/>
              </a:rPr>
              <a:t>1960-90</a:t>
            </a:r>
            <a:r>
              <a:rPr lang="en-US" sz="2000" dirty="0">
                <a:cs typeface="Calibri (Body)"/>
              </a:rPr>
              <a:t>): Edwards</a:t>
            </a:r>
            <a:r>
              <a:rPr lang="en-US" sz="2000" dirty="0" smtClean="0">
                <a:cs typeface="Calibri (Body)"/>
              </a:rPr>
              <a:t>, de </a:t>
            </a:r>
            <a:r>
              <a:rPr lang="en-US" sz="2000" dirty="0" err="1" smtClean="0">
                <a:cs typeface="Calibri (Body)"/>
              </a:rPr>
              <a:t>Gennes</a:t>
            </a:r>
            <a:r>
              <a:rPr lang="en-US" sz="2000" dirty="0">
                <a:cs typeface="Calibri (Body)"/>
              </a:rPr>
              <a:t>, des </a:t>
            </a:r>
            <a:r>
              <a:rPr lang="en-US" sz="2000" dirty="0" err="1">
                <a:cs typeface="Calibri (Body)"/>
              </a:rPr>
              <a:t>Cloizeaux</a:t>
            </a:r>
            <a:endParaRPr lang="en-US" sz="2000" dirty="0">
              <a:solidFill>
                <a:schemeClr val="bg1">
                  <a:lumMod val="75000"/>
                </a:schemeClr>
              </a:solidFill>
              <a:cs typeface="Calibri (Body)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377" y="2578498"/>
            <a:ext cx="876268" cy="876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097" y="1488380"/>
            <a:ext cx="840024" cy="63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843" y="1488380"/>
            <a:ext cx="908698" cy="63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555" y="1488380"/>
            <a:ext cx="873132" cy="631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511" y="1488380"/>
            <a:ext cx="1124272" cy="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d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81" y="-1896745"/>
            <a:ext cx="6010744" cy="7778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358" y="1058432"/>
            <a:ext cx="908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In practice, MC means to sample the space of configurations with the “correct” probability. In this case, the uniform distribution on the 2d circle:</a:t>
            </a:r>
            <a:endParaRPr lang="en-US" dirty="0" smtClean="0">
              <a:solidFill>
                <a:srgbClr val="008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77" y="1433561"/>
            <a:ext cx="2428325" cy="4469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079287" y="2208015"/>
            <a:ext cx="3661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lang="en-US" b="1" baseline="-25000" dirty="0" err="1" smtClean="0">
                <a:solidFill>
                  <a:srgbClr val="FF0000"/>
                </a:solidFill>
                <a:latin typeface="Calibri"/>
                <a:cs typeface="Calibri"/>
              </a:rPr>
              <a:t>tot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=100</a:t>
            </a:r>
          </a:p>
          <a:p>
            <a:r>
              <a:rPr lang="en-US" b="1" dirty="0" err="1" smtClean="0">
                <a:solidFill>
                  <a:srgbClr val="00FF00"/>
                </a:solidFill>
                <a:latin typeface="Calibri"/>
                <a:cs typeface="Calibri"/>
              </a:rPr>
              <a:t>N</a:t>
            </a:r>
            <a:r>
              <a:rPr lang="en-US" b="1" baseline="-25000" dirty="0" err="1" smtClean="0">
                <a:solidFill>
                  <a:srgbClr val="00FF00"/>
                </a:solidFill>
                <a:latin typeface="Calibri"/>
                <a:cs typeface="Calibri"/>
              </a:rPr>
              <a:t>tot</a:t>
            </a:r>
            <a:r>
              <a:rPr lang="en-US" b="1" dirty="0" smtClean="0">
                <a:solidFill>
                  <a:srgbClr val="00FF00"/>
                </a:solidFill>
                <a:latin typeface="Calibri"/>
                <a:cs typeface="Calibri"/>
              </a:rPr>
              <a:t>=1’000</a:t>
            </a:r>
          </a:p>
          <a:p>
            <a:r>
              <a:rPr lang="en-US" b="1" dirty="0" err="1">
                <a:solidFill>
                  <a:srgbClr val="3366FF"/>
                </a:solidFill>
                <a:cs typeface="Calibri"/>
              </a:rPr>
              <a:t>N</a:t>
            </a:r>
            <a:r>
              <a:rPr lang="en-US" b="1" baseline="-25000" dirty="0" err="1">
                <a:solidFill>
                  <a:srgbClr val="3366FF"/>
                </a:solidFill>
                <a:cs typeface="Calibri"/>
              </a:rPr>
              <a:t>tot</a:t>
            </a:r>
            <a:r>
              <a:rPr lang="en-US" b="1" dirty="0">
                <a:solidFill>
                  <a:srgbClr val="3366FF"/>
                </a:solidFill>
                <a:cs typeface="Calibri"/>
              </a:rPr>
              <a:t>=</a:t>
            </a:r>
            <a:r>
              <a:rPr lang="en-US" b="1" dirty="0" smtClean="0">
                <a:solidFill>
                  <a:srgbClr val="3366FF"/>
                </a:solidFill>
                <a:cs typeface="Calibri"/>
              </a:rPr>
              <a:t>10’000</a:t>
            </a:r>
            <a:endParaRPr lang="en-US" b="1" dirty="0">
              <a:solidFill>
                <a:srgbClr val="3366FF"/>
              </a:solidFill>
              <a:cs typeface="Calibri"/>
            </a:endParaRPr>
          </a:p>
          <a:p>
            <a:r>
              <a:rPr lang="en-US" b="1" dirty="0" err="1">
                <a:solidFill>
                  <a:srgbClr val="00FFFF"/>
                </a:solidFill>
                <a:cs typeface="Calibri"/>
              </a:rPr>
              <a:t>N</a:t>
            </a:r>
            <a:r>
              <a:rPr lang="en-US" b="1" baseline="-25000" dirty="0" err="1">
                <a:solidFill>
                  <a:srgbClr val="00FFFF"/>
                </a:solidFill>
                <a:cs typeface="Calibri"/>
              </a:rPr>
              <a:t>tot</a:t>
            </a:r>
            <a:r>
              <a:rPr lang="en-US" b="1" dirty="0">
                <a:solidFill>
                  <a:srgbClr val="00FFFF"/>
                </a:solidFill>
                <a:cs typeface="Calibri"/>
              </a:rPr>
              <a:t>=</a:t>
            </a:r>
            <a:r>
              <a:rPr lang="en-US" b="1" dirty="0" smtClean="0">
                <a:solidFill>
                  <a:srgbClr val="00FFFF"/>
                </a:solidFill>
                <a:cs typeface="Calibri"/>
              </a:rPr>
              <a:t>100’000</a:t>
            </a:r>
            <a:endParaRPr lang="en-US" b="1" dirty="0">
              <a:solidFill>
                <a:srgbClr val="00FFFF"/>
              </a:solidFill>
              <a:cs typeface="Calibri"/>
            </a:endParaRPr>
          </a:p>
          <a:p>
            <a:r>
              <a:rPr lang="en-US" b="1" dirty="0" err="1">
                <a:solidFill>
                  <a:srgbClr val="FF00FF"/>
                </a:solidFill>
                <a:cs typeface="Calibri"/>
              </a:rPr>
              <a:t>N</a:t>
            </a:r>
            <a:r>
              <a:rPr lang="en-US" b="1" baseline="-25000" dirty="0" err="1">
                <a:solidFill>
                  <a:srgbClr val="FF00FF"/>
                </a:solidFill>
                <a:cs typeface="Calibri"/>
              </a:rPr>
              <a:t>tot</a:t>
            </a:r>
            <a:r>
              <a:rPr lang="en-US" b="1" dirty="0">
                <a:solidFill>
                  <a:srgbClr val="FF00FF"/>
                </a:solidFill>
                <a:cs typeface="Calibri"/>
              </a:rPr>
              <a:t>=</a:t>
            </a:r>
            <a:r>
              <a:rPr lang="en-US" b="1" dirty="0" smtClean="0">
                <a:solidFill>
                  <a:srgbClr val="FF00FF"/>
                </a:solidFill>
                <a:cs typeface="Calibri"/>
              </a:rPr>
              <a:t>1’000’000</a:t>
            </a:r>
            <a:endParaRPr lang="en-US" b="1" dirty="0">
              <a:solidFill>
                <a:srgbClr val="FF00FF"/>
              </a:solidFill>
              <a:cs typeface="Calibri"/>
            </a:endParaRPr>
          </a:p>
          <a:p>
            <a:r>
              <a:rPr lang="en-US" b="1" dirty="0" err="1">
                <a:solidFill>
                  <a:srgbClr val="FF8000"/>
                </a:solidFill>
                <a:cs typeface="Calibri"/>
              </a:rPr>
              <a:t>N</a:t>
            </a:r>
            <a:r>
              <a:rPr lang="en-US" b="1" baseline="-25000" dirty="0" err="1">
                <a:solidFill>
                  <a:srgbClr val="FF8000"/>
                </a:solidFill>
                <a:cs typeface="Calibri"/>
              </a:rPr>
              <a:t>tot</a:t>
            </a:r>
            <a:r>
              <a:rPr lang="en-US" b="1" dirty="0">
                <a:solidFill>
                  <a:srgbClr val="FF8000"/>
                </a:solidFill>
                <a:cs typeface="Calibri"/>
              </a:rPr>
              <a:t>=</a:t>
            </a:r>
            <a:r>
              <a:rPr lang="en-US" b="1" dirty="0" smtClean="0">
                <a:solidFill>
                  <a:srgbClr val="FF8000"/>
                </a:solidFill>
                <a:cs typeface="Calibri"/>
              </a:rPr>
              <a:t>10’000’000</a:t>
            </a:r>
          </a:p>
          <a:p>
            <a:endParaRPr lang="en-US" b="1" dirty="0">
              <a:solidFill>
                <a:srgbClr val="FF8000"/>
              </a:solidFill>
              <a:cs typeface="Calibri"/>
            </a:endParaRPr>
          </a:p>
          <a:p>
            <a:r>
              <a:rPr lang="en-US" dirty="0" smtClean="0">
                <a:cs typeface="Calibri"/>
              </a:rPr>
              <a:t>The </a:t>
            </a:r>
            <a:r>
              <a:rPr lang="en-US" b="1" dirty="0" smtClean="0">
                <a:cs typeface="Calibri"/>
              </a:rPr>
              <a:t>black line</a:t>
            </a:r>
            <a:r>
              <a:rPr lang="en-US" dirty="0" smtClean="0">
                <a:cs typeface="Calibri"/>
              </a:rPr>
              <a:t> corresponds to the exact expression</a:t>
            </a:r>
            <a:endParaRPr lang="en-US" dirty="0">
              <a:cs typeface="Calibri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2</a:t>
            </a:r>
            <a:r>
              <a:rPr lang="en-US" sz="3000" dirty="0"/>
              <a:t>:</a:t>
            </a:r>
            <a:r>
              <a:rPr lang="en-US" sz="3000" dirty="0" smtClean="0"/>
              <a:t> Monte Carlo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261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2: Monte Carlo</a:t>
            </a:r>
            <a:endParaRPr lang="en-US" sz="3000" dirty="0"/>
          </a:p>
        </p:txBody>
      </p:sp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1" y="992791"/>
            <a:ext cx="4549433" cy="26493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" y="6528138"/>
            <a:ext cx="9144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Calibri"/>
                <a:cs typeface="Calibri"/>
              </a:rPr>
              <a:t>Alan D. </a:t>
            </a:r>
            <a:r>
              <a:rPr lang="en-US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Sokal</a:t>
            </a:r>
            <a:r>
              <a:rPr lang="en-US" sz="1500" dirty="0">
                <a:solidFill>
                  <a:srgbClr val="000000"/>
                </a:solidFill>
                <a:cs typeface="Calibri"/>
              </a:rPr>
              <a:t>, </a:t>
            </a:r>
            <a:r>
              <a:rPr lang="en-US" sz="1500" dirty="0" smtClean="0">
                <a:solidFill>
                  <a:srgbClr val="000000"/>
                </a:solidFill>
                <a:cs typeface="Calibri"/>
              </a:rPr>
              <a:t>“Monte Carlo methods for the self-avoiding walk”, http:</a:t>
            </a:r>
            <a:r>
              <a:rPr lang="en-US" sz="1500" dirty="0">
                <a:solidFill>
                  <a:srgbClr val="000000"/>
                </a:solidFill>
                <a:cs typeface="Calibri"/>
              </a:rPr>
              <a:t>//</a:t>
            </a:r>
            <a:r>
              <a:rPr lang="en-US" sz="1500" dirty="0" err="1">
                <a:solidFill>
                  <a:srgbClr val="000000"/>
                </a:solidFill>
                <a:cs typeface="Calibri"/>
              </a:rPr>
              <a:t>arxiv.org</a:t>
            </a:r>
            <a:r>
              <a:rPr lang="en-US" sz="1500" dirty="0">
                <a:solidFill>
                  <a:srgbClr val="000000"/>
                </a:solidFill>
                <a:cs typeface="Calibri"/>
              </a:rPr>
              <a:t>/abs/</a:t>
            </a:r>
            <a:r>
              <a:rPr lang="en-US" sz="1500" dirty="0" err="1">
                <a:solidFill>
                  <a:srgbClr val="000000"/>
                </a:solidFill>
                <a:cs typeface="Calibri"/>
              </a:rPr>
              <a:t>hep-lat</a:t>
            </a:r>
            <a:r>
              <a:rPr lang="en-US" sz="1500" dirty="0">
                <a:solidFill>
                  <a:srgbClr val="000000"/>
                </a:solidFill>
                <a:cs typeface="Calibri"/>
              </a:rPr>
              <a:t>/9509032</a:t>
            </a:r>
            <a:endParaRPr lang="en-US" sz="15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" y="1404846"/>
            <a:ext cx="4759733" cy="1625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3" y="3461687"/>
            <a:ext cx="5722828" cy="304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3: Molecular Dynamics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-12446" y="1058432"/>
            <a:ext cx="915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Numerical solution of Newton’s equations for a system of N particles (coupled to each other): </a:t>
            </a:r>
            <a:endParaRPr lang="en-US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14928"/>
            <a:ext cx="8534400" cy="8128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55" y="2589220"/>
            <a:ext cx="5603132" cy="415424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48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 rot="20395715">
            <a:off x="592384" y="2586991"/>
            <a:ext cx="1029407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 rot="21074157">
            <a:off x="1984607" y="1987969"/>
            <a:ext cx="1029407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825943" y="4043602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6" name="Freeform 55"/>
          <p:cNvSpPr/>
          <p:nvPr/>
        </p:nvSpPr>
        <p:spPr>
          <a:xfrm rot="8338182">
            <a:off x="3055225" y="3357834"/>
            <a:ext cx="640618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 rot="4621682">
            <a:off x="3042162" y="2299543"/>
            <a:ext cx="802616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58" y="1058432"/>
            <a:ext cx="227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How to impose: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08714" y="2086019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40618" y="3925692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6307" y="279873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75253" y="375728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8345" y="2798735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68251" y="1637770"/>
            <a:ext cx="485605" cy="485605"/>
          </a:xfrm>
          <a:prstGeom prst="ellipse">
            <a:avLst/>
          </a:prstGeom>
          <a:gradFill>
            <a:gsLst>
              <a:gs pos="5000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35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32448" y="33300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28559" y="274115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340618" y="339416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01713" y="309343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950736" y="160280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661" y="204244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94181" y="384958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84976" y="474582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38676" y="338818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39057" y="374871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03919" y="356385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28559" y="459342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31926" y="4293008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35169" y="274115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20651" y="180781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153064" y="297773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79017" y="21632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271352" y="183938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57998" y="244710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6811" y="3330013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012991" y="443357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39449" y="295162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71745" y="3717870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907808" y="3421762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7162" y="434965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574867" y="3954447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17271" y="236703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633481" y="164538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465131" y="2764624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93797" y="2195625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54494" y="2488241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01713" y="2680446"/>
            <a:ext cx="236577" cy="236577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14" idx="5"/>
            <a:endCxn id="8" idx="1"/>
          </p:cNvCxnSpPr>
          <p:nvPr/>
        </p:nvCxnSpPr>
        <p:spPr>
          <a:xfrm>
            <a:off x="602835" y="3213225"/>
            <a:ext cx="808898" cy="783582"/>
          </a:xfrm>
          <a:prstGeom prst="line">
            <a:avLst/>
          </a:prstGeom>
          <a:ln w="381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59" name="Freeform 58"/>
          <p:cNvSpPr/>
          <p:nvPr/>
        </p:nvSpPr>
        <p:spPr>
          <a:xfrm rot="18540601">
            <a:off x="756103" y="4613900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3491031">
            <a:off x="-524969" y="2328398"/>
            <a:ext cx="949310" cy="320619"/>
          </a:xfrm>
          <a:custGeom>
            <a:avLst/>
            <a:gdLst>
              <a:gd name="connsiteX0" fmla="*/ 0 w 1469480"/>
              <a:gd name="connsiteY0" fmla="*/ 136973 h 485633"/>
              <a:gd name="connsiteX1" fmla="*/ 0 w 1469480"/>
              <a:gd name="connsiteY1" fmla="*/ 136973 h 485633"/>
              <a:gd name="connsiteX2" fmla="*/ 12451 w 1469480"/>
              <a:gd name="connsiteY2" fmla="*/ 348659 h 485633"/>
              <a:gd name="connsiteX3" fmla="*/ 62257 w 1469480"/>
              <a:gd name="connsiteY3" fmla="*/ 423372 h 485633"/>
              <a:gd name="connsiteX4" fmla="*/ 174319 w 1469480"/>
              <a:gd name="connsiteY4" fmla="*/ 485633 h 485633"/>
              <a:gd name="connsiteX5" fmla="*/ 236576 w 1469480"/>
              <a:gd name="connsiteY5" fmla="*/ 473180 h 485633"/>
              <a:gd name="connsiteX6" fmla="*/ 286382 w 1469480"/>
              <a:gd name="connsiteY6" fmla="*/ 410920 h 485633"/>
              <a:gd name="connsiteX7" fmla="*/ 311285 w 1469480"/>
              <a:gd name="connsiteY7" fmla="*/ 373564 h 485633"/>
              <a:gd name="connsiteX8" fmla="*/ 261479 w 1469480"/>
              <a:gd name="connsiteY8" fmla="*/ 199234 h 485633"/>
              <a:gd name="connsiteX9" fmla="*/ 224125 w 1469480"/>
              <a:gd name="connsiteY9" fmla="*/ 186782 h 485633"/>
              <a:gd name="connsiteX10" fmla="*/ 174319 w 1469480"/>
              <a:gd name="connsiteY10" fmla="*/ 199234 h 485633"/>
              <a:gd name="connsiteX11" fmla="*/ 136965 w 1469480"/>
              <a:gd name="connsiteY11" fmla="*/ 273947 h 485633"/>
              <a:gd name="connsiteX12" fmla="*/ 199222 w 1469480"/>
              <a:gd name="connsiteY12" fmla="*/ 336207 h 485633"/>
              <a:gd name="connsiteX13" fmla="*/ 286382 w 1469480"/>
              <a:gd name="connsiteY13" fmla="*/ 398468 h 485633"/>
              <a:gd name="connsiteX14" fmla="*/ 323736 w 1469480"/>
              <a:gd name="connsiteY14" fmla="*/ 410920 h 485633"/>
              <a:gd name="connsiteX15" fmla="*/ 448250 w 1469480"/>
              <a:gd name="connsiteY15" fmla="*/ 373564 h 485633"/>
              <a:gd name="connsiteX16" fmla="*/ 473153 w 1469480"/>
              <a:gd name="connsiteY16" fmla="*/ 336207 h 485633"/>
              <a:gd name="connsiteX17" fmla="*/ 535410 w 1469480"/>
              <a:gd name="connsiteY17" fmla="*/ 261495 h 485633"/>
              <a:gd name="connsiteX18" fmla="*/ 535410 w 1469480"/>
              <a:gd name="connsiteY18" fmla="*/ 174330 h 485633"/>
              <a:gd name="connsiteX19" fmla="*/ 498056 w 1469480"/>
              <a:gd name="connsiteY19" fmla="*/ 149426 h 485633"/>
              <a:gd name="connsiteX20" fmla="*/ 448250 w 1469480"/>
              <a:gd name="connsiteY20" fmla="*/ 161878 h 485633"/>
              <a:gd name="connsiteX21" fmla="*/ 410896 w 1469480"/>
              <a:gd name="connsiteY21" fmla="*/ 236590 h 485633"/>
              <a:gd name="connsiteX22" fmla="*/ 423347 w 1469480"/>
              <a:gd name="connsiteY22" fmla="*/ 311303 h 485633"/>
              <a:gd name="connsiteX23" fmla="*/ 547861 w 1469480"/>
              <a:gd name="connsiteY23" fmla="*/ 386016 h 485633"/>
              <a:gd name="connsiteX24" fmla="*/ 647473 w 1469480"/>
              <a:gd name="connsiteY24" fmla="*/ 373564 h 485633"/>
              <a:gd name="connsiteX25" fmla="*/ 722181 w 1469480"/>
              <a:gd name="connsiteY25" fmla="*/ 348659 h 485633"/>
              <a:gd name="connsiteX26" fmla="*/ 784438 w 1469480"/>
              <a:gd name="connsiteY26" fmla="*/ 224138 h 485633"/>
              <a:gd name="connsiteX27" fmla="*/ 747084 w 1469480"/>
              <a:gd name="connsiteY27" fmla="*/ 99617 h 485633"/>
              <a:gd name="connsiteX28" fmla="*/ 709730 w 1469480"/>
              <a:gd name="connsiteY28" fmla="*/ 87165 h 485633"/>
              <a:gd name="connsiteX29" fmla="*/ 672375 w 1469480"/>
              <a:gd name="connsiteY29" fmla="*/ 99617 h 485633"/>
              <a:gd name="connsiteX30" fmla="*/ 635021 w 1469480"/>
              <a:gd name="connsiteY30" fmla="*/ 174330 h 485633"/>
              <a:gd name="connsiteX31" fmla="*/ 722181 w 1469480"/>
              <a:gd name="connsiteY31" fmla="*/ 261495 h 485633"/>
              <a:gd name="connsiteX32" fmla="*/ 796889 w 1469480"/>
              <a:gd name="connsiteY32" fmla="*/ 298851 h 485633"/>
              <a:gd name="connsiteX33" fmla="*/ 884049 w 1469480"/>
              <a:gd name="connsiteY33" fmla="*/ 286399 h 485633"/>
              <a:gd name="connsiteX34" fmla="*/ 958758 w 1469480"/>
              <a:gd name="connsiteY34" fmla="*/ 211686 h 485633"/>
              <a:gd name="connsiteX35" fmla="*/ 958758 w 1469480"/>
              <a:gd name="connsiteY35" fmla="*/ 112069 h 485633"/>
              <a:gd name="connsiteX36" fmla="*/ 921403 w 1469480"/>
              <a:gd name="connsiteY36" fmla="*/ 99617 h 485633"/>
              <a:gd name="connsiteX37" fmla="*/ 871598 w 1469480"/>
              <a:gd name="connsiteY37" fmla="*/ 112069 h 485633"/>
              <a:gd name="connsiteX38" fmla="*/ 859146 w 1469480"/>
              <a:gd name="connsiteY38" fmla="*/ 186782 h 485633"/>
              <a:gd name="connsiteX39" fmla="*/ 921403 w 1469480"/>
              <a:gd name="connsiteY39" fmla="*/ 261495 h 485633"/>
              <a:gd name="connsiteX40" fmla="*/ 971209 w 1469480"/>
              <a:gd name="connsiteY40" fmla="*/ 286399 h 485633"/>
              <a:gd name="connsiteX41" fmla="*/ 1021015 w 1469480"/>
              <a:gd name="connsiteY41" fmla="*/ 298851 h 485633"/>
              <a:gd name="connsiteX42" fmla="*/ 1083272 w 1469480"/>
              <a:gd name="connsiteY42" fmla="*/ 286399 h 485633"/>
              <a:gd name="connsiteX43" fmla="*/ 1120626 w 1469480"/>
              <a:gd name="connsiteY43" fmla="*/ 261495 h 485633"/>
              <a:gd name="connsiteX44" fmla="*/ 1195334 w 1469480"/>
              <a:gd name="connsiteY44" fmla="*/ 174330 h 485633"/>
              <a:gd name="connsiteX45" fmla="*/ 1195334 w 1469480"/>
              <a:gd name="connsiteY45" fmla="*/ 74713 h 485633"/>
              <a:gd name="connsiteX46" fmla="*/ 1145529 w 1469480"/>
              <a:gd name="connsiteY46" fmla="*/ 0 h 485633"/>
              <a:gd name="connsiteX47" fmla="*/ 1108175 w 1469480"/>
              <a:gd name="connsiteY47" fmla="*/ 87165 h 485633"/>
              <a:gd name="connsiteX48" fmla="*/ 1232689 w 1469480"/>
              <a:gd name="connsiteY48" fmla="*/ 186782 h 485633"/>
              <a:gd name="connsiteX49" fmla="*/ 1270043 w 1469480"/>
              <a:gd name="connsiteY49" fmla="*/ 199234 h 485633"/>
              <a:gd name="connsiteX50" fmla="*/ 1344751 w 1469480"/>
              <a:gd name="connsiteY50" fmla="*/ 236590 h 485633"/>
              <a:gd name="connsiteX51" fmla="*/ 1407008 w 1469480"/>
              <a:gd name="connsiteY51" fmla="*/ 224138 h 485633"/>
              <a:gd name="connsiteX52" fmla="*/ 1431911 w 1469480"/>
              <a:gd name="connsiteY52" fmla="*/ 174330 h 485633"/>
              <a:gd name="connsiteX53" fmla="*/ 1456814 w 1469480"/>
              <a:gd name="connsiteY53" fmla="*/ 136973 h 485633"/>
              <a:gd name="connsiteX54" fmla="*/ 1456814 w 1469480"/>
              <a:gd name="connsiteY54" fmla="*/ 49809 h 485633"/>
              <a:gd name="connsiteX55" fmla="*/ 1444362 w 1469480"/>
              <a:gd name="connsiteY55" fmla="*/ 12452 h 485633"/>
              <a:gd name="connsiteX56" fmla="*/ 1444362 w 1469480"/>
              <a:gd name="connsiteY56" fmla="*/ 12452 h 48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69480" h="485633">
                <a:moveTo>
                  <a:pt x="0" y="136973"/>
                </a:moveTo>
                <a:lnTo>
                  <a:pt x="0" y="136973"/>
                </a:lnTo>
                <a:cubicBezTo>
                  <a:pt x="4150" y="207535"/>
                  <a:pt x="-2564" y="279588"/>
                  <a:pt x="12451" y="348659"/>
                </a:cubicBezTo>
                <a:cubicBezTo>
                  <a:pt x="18809" y="377907"/>
                  <a:pt x="37353" y="406769"/>
                  <a:pt x="62257" y="423372"/>
                </a:cubicBezTo>
                <a:cubicBezTo>
                  <a:pt x="147886" y="480461"/>
                  <a:pt x="108572" y="463714"/>
                  <a:pt x="174319" y="485633"/>
                </a:cubicBezTo>
                <a:cubicBezTo>
                  <a:pt x="195071" y="481482"/>
                  <a:pt x="216760" y="480611"/>
                  <a:pt x="236576" y="473180"/>
                </a:cubicBezTo>
                <a:cubicBezTo>
                  <a:pt x="288242" y="453804"/>
                  <a:pt x="266223" y="451239"/>
                  <a:pt x="286382" y="410920"/>
                </a:cubicBezTo>
                <a:cubicBezTo>
                  <a:pt x="293075" y="397535"/>
                  <a:pt x="302984" y="386016"/>
                  <a:pt x="311285" y="373564"/>
                </a:cubicBezTo>
                <a:cubicBezTo>
                  <a:pt x="301411" y="255080"/>
                  <a:pt x="339275" y="238134"/>
                  <a:pt x="261479" y="199234"/>
                </a:cubicBezTo>
                <a:cubicBezTo>
                  <a:pt x="249740" y="193364"/>
                  <a:pt x="236576" y="190933"/>
                  <a:pt x="224125" y="186782"/>
                </a:cubicBezTo>
                <a:cubicBezTo>
                  <a:pt x="207523" y="190933"/>
                  <a:pt x="188558" y="189741"/>
                  <a:pt x="174319" y="199234"/>
                </a:cubicBezTo>
                <a:cubicBezTo>
                  <a:pt x="153629" y="213028"/>
                  <a:pt x="144068" y="252637"/>
                  <a:pt x="136965" y="273947"/>
                </a:cubicBezTo>
                <a:cubicBezTo>
                  <a:pt x="173188" y="328283"/>
                  <a:pt x="146397" y="298473"/>
                  <a:pt x="199222" y="336207"/>
                </a:cubicBezTo>
                <a:cubicBezTo>
                  <a:pt x="212384" y="345609"/>
                  <a:pt x="266818" y="388685"/>
                  <a:pt x="286382" y="398468"/>
                </a:cubicBezTo>
                <a:cubicBezTo>
                  <a:pt x="298121" y="404338"/>
                  <a:pt x="311285" y="406769"/>
                  <a:pt x="323736" y="410920"/>
                </a:cubicBezTo>
                <a:cubicBezTo>
                  <a:pt x="367525" y="403621"/>
                  <a:pt x="412057" y="403726"/>
                  <a:pt x="448250" y="373564"/>
                </a:cubicBezTo>
                <a:cubicBezTo>
                  <a:pt x="459747" y="363983"/>
                  <a:pt x="463573" y="347704"/>
                  <a:pt x="473153" y="336207"/>
                </a:cubicBezTo>
                <a:cubicBezTo>
                  <a:pt x="553051" y="240324"/>
                  <a:pt x="473577" y="354249"/>
                  <a:pt x="535410" y="261495"/>
                </a:cubicBezTo>
                <a:cubicBezTo>
                  <a:pt x="546611" y="227890"/>
                  <a:pt x="559730" y="210812"/>
                  <a:pt x="535410" y="174330"/>
                </a:cubicBezTo>
                <a:cubicBezTo>
                  <a:pt x="527109" y="161878"/>
                  <a:pt x="510507" y="157727"/>
                  <a:pt x="498056" y="149426"/>
                </a:cubicBezTo>
                <a:cubicBezTo>
                  <a:pt x="481454" y="153577"/>
                  <a:pt x="462489" y="152385"/>
                  <a:pt x="448250" y="161878"/>
                </a:cubicBezTo>
                <a:cubicBezTo>
                  <a:pt x="427560" y="175672"/>
                  <a:pt x="417999" y="215281"/>
                  <a:pt x="410896" y="236590"/>
                </a:cubicBezTo>
                <a:cubicBezTo>
                  <a:pt x="415046" y="261494"/>
                  <a:pt x="409793" y="290002"/>
                  <a:pt x="423347" y="311303"/>
                </a:cubicBezTo>
                <a:cubicBezTo>
                  <a:pt x="462130" y="372251"/>
                  <a:pt x="492512" y="372178"/>
                  <a:pt x="547861" y="386016"/>
                </a:cubicBezTo>
                <a:cubicBezTo>
                  <a:pt x="581065" y="381865"/>
                  <a:pt x="614753" y="380576"/>
                  <a:pt x="647473" y="373564"/>
                </a:cubicBezTo>
                <a:cubicBezTo>
                  <a:pt x="673140" y="368063"/>
                  <a:pt x="722181" y="348659"/>
                  <a:pt x="722181" y="348659"/>
                </a:cubicBezTo>
                <a:cubicBezTo>
                  <a:pt x="781480" y="259707"/>
                  <a:pt x="764728" y="302984"/>
                  <a:pt x="784438" y="224138"/>
                </a:cubicBezTo>
                <a:cubicBezTo>
                  <a:pt x="778989" y="185993"/>
                  <a:pt x="783618" y="128845"/>
                  <a:pt x="747084" y="99617"/>
                </a:cubicBezTo>
                <a:cubicBezTo>
                  <a:pt x="736835" y="91418"/>
                  <a:pt x="722181" y="91316"/>
                  <a:pt x="709730" y="87165"/>
                </a:cubicBezTo>
                <a:cubicBezTo>
                  <a:pt x="697278" y="91316"/>
                  <a:pt x="682624" y="91417"/>
                  <a:pt x="672375" y="99617"/>
                </a:cubicBezTo>
                <a:cubicBezTo>
                  <a:pt x="650433" y="117171"/>
                  <a:pt x="643223" y="149723"/>
                  <a:pt x="635021" y="174330"/>
                </a:cubicBezTo>
                <a:cubicBezTo>
                  <a:pt x="664074" y="203385"/>
                  <a:pt x="683201" y="248501"/>
                  <a:pt x="722181" y="261495"/>
                </a:cubicBezTo>
                <a:cubicBezTo>
                  <a:pt x="773732" y="278680"/>
                  <a:pt x="748615" y="266666"/>
                  <a:pt x="796889" y="298851"/>
                </a:cubicBezTo>
                <a:cubicBezTo>
                  <a:pt x="825942" y="294700"/>
                  <a:pt x="858209" y="300314"/>
                  <a:pt x="884049" y="286399"/>
                </a:cubicBezTo>
                <a:cubicBezTo>
                  <a:pt x="915058" y="269701"/>
                  <a:pt x="958758" y="211686"/>
                  <a:pt x="958758" y="211686"/>
                </a:cubicBezTo>
                <a:cubicBezTo>
                  <a:pt x="970654" y="175996"/>
                  <a:pt x="985469" y="152138"/>
                  <a:pt x="958758" y="112069"/>
                </a:cubicBezTo>
                <a:cubicBezTo>
                  <a:pt x="951478" y="101148"/>
                  <a:pt x="933855" y="103768"/>
                  <a:pt x="921403" y="99617"/>
                </a:cubicBezTo>
                <a:cubicBezTo>
                  <a:pt x="904801" y="103768"/>
                  <a:pt x="885836" y="102576"/>
                  <a:pt x="871598" y="112069"/>
                </a:cubicBezTo>
                <a:cubicBezTo>
                  <a:pt x="836705" y="135333"/>
                  <a:pt x="844339" y="157167"/>
                  <a:pt x="859146" y="186782"/>
                </a:cubicBezTo>
                <a:cubicBezTo>
                  <a:pt x="871280" y="211051"/>
                  <a:pt x="899987" y="246197"/>
                  <a:pt x="921403" y="261495"/>
                </a:cubicBezTo>
                <a:cubicBezTo>
                  <a:pt x="936507" y="272284"/>
                  <a:pt x="953829" y="279881"/>
                  <a:pt x="971209" y="286399"/>
                </a:cubicBezTo>
                <a:cubicBezTo>
                  <a:pt x="987232" y="292408"/>
                  <a:pt x="1004413" y="294700"/>
                  <a:pt x="1021015" y="298851"/>
                </a:cubicBezTo>
                <a:cubicBezTo>
                  <a:pt x="1041767" y="294700"/>
                  <a:pt x="1063456" y="293830"/>
                  <a:pt x="1083272" y="286399"/>
                </a:cubicBezTo>
                <a:cubicBezTo>
                  <a:pt x="1097284" y="281144"/>
                  <a:pt x="1109130" y="271076"/>
                  <a:pt x="1120626" y="261495"/>
                </a:cubicBezTo>
                <a:cubicBezTo>
                  <a:pt x="1155309" y="232590"/>
                  <a:pt x="1167855" y="210970"/>
                  <a:pt x="1195334" y="174330"/>
                </a:cubicBezTo>
                <a:cubicBezTo>
                  <a:pt x="1204913" y="126434"/>
                  <a:pt x="1217857" y="115257"/>
                  <a:pt x="1195334" y="74713"/>
                </a:cubicBezTo>
                <a:cubicBezTo>
                  <a:pt x="1180799" y="48549"/>
                  <a:pt x="1145529" y="0"/>
                  <a:pt x="1145529" y="0"/>
                </a:cubicBezTo>
                <a:cubicBezTo>
                  <a:pt x="1091922" y="13402"/>
                  <a:pt x="1062381" y="3204"/>
                  <a:pt x="1108175" y="87165"/>
                </a:cubicBezTo>
                <a:cubicBezTo>
                  <a:pt x="1129988" y="127158"/>
                  <a:pt x="1192727" y="166800"/>
                  <a:pt x="1232689" y="186782"/>
                </a:cubicBezTo>
                <a:cubicBezTo>
                  <a:pt x="1244428" y="192652"/>
                  <a:pt x="1258304" y="193364"/>
                  <a:pt x="1270043" y="199234"/>
                </a:cubicBezTo>
                <a:cubicBezTo>
                  <a:pt x="1366592" y="247511"/>
                  <a:pt x="1250861" y="205292"/>
                  <a:pt x="1344751" y="236590"/>
                </a:cubicBezTo>
                <a:cubicBezTo>
                  <a:pt x="1365503" y="232439"/>
                  <a:pt x="1389787" y="236439"/>
                  <a:pt x="1407008" y="224138"/>
                </a:cubicBezTo>
                <a:cubicBezTo>
                  <a:pt x="1422112" y="213349"/>
                  <a:pt x="1422702" y="190447"/>
                  <a:pt x="1431911" y="174330"/>
                </a:cubicBezTo>
                <a:cubicBezTo>
                  <a:pt x="1439336" y="161336"/>
                  <a:pt x="1448513" y="149425"/>
                  <a:pt x="1456814" y="136973"/>
                </a:cubicBezTo>
                <a:cubicBezTo>
                  <a:pt x="1473754" y="86149"/>
                  <a:pt x="1473651" y="108742"/>
                  <a:pt x="1456814" y="49809"/>
                </a:cubicBezTo>
                <a:cubicBezTo>
                  <a:pt x="1453208" y="37188"/>
                  <a:pt x="1444362" y="12452"/>
                  <a:pt x="1444362" y="12452"/>
                </a:cubicBezTo>
                <a:lnTo>
                  <a:pt x="1444362" y="12452"/>
                </a:lnTo>
              </a:path>
            </a:pathLst>
          </a:custGeom>
          <a:ln w="38100" cmpd="sng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3: Molecular Dynamics</a:t>
            </a:r>
            <a:endParaRPr lang="en-US" sz="30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96" y="1871977"/>
            <a:ext cx="5353951" cy="15707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906" y="4381013"/>
            <a:ext cx="4180707" cy="985262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653088" y="1435811"/>
            <a:ext cx="206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 Excluded volume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902108" y="3919194"/>
            <a:ext cx="206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 Connectivity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-4019" y="6488668"/>
            <a:ext cx="303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Kremer &amp; </a:t>
            </a:r>
            <a:r>
              <a:rPr lang="en-US" dirty="0" err="1" smtClean="0"/>
              <a:t>Grest</a:t>
            </a:r>
            <a:r>
              <a:rPr lang="en-US" dirty="0" smtClean="0"/>
              <a:t>, JCP 92 (1990)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6" idx="1"/>
            <a:endCxn id="77" idx="0"/>
          </p:cNvCxnSpPr>
          <p:nvPr/>
        </p:nvCxnSpPr>
        <p:spPr>
          <a:xfrm flipH="1">
            <a:off x="1512325" y="6226267"/>
            <a:ext cx="1900671" cy="26240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996" y="5631280"/>
            <a:ext cx="5693650" cy="11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56" y="1058432"/>
            <a:ext cx="9106643" cy="4639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Exercise: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Impose linear connectivity to a certain number of monomers (say, 10-20)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Check distances between </a:t>
            </a:r>
            <a:r>
              <a:rPr lang="en-US" dirty="0" err="1" smtClean="0"/>
              <a:t>n.n</a:t>
            </a:r>
            <a:r>
              <a:rPr lang="en-US" dirty="0" smtClean="0"/>
              <a:t>. monomers (should remain close to </a:t>
            </a:r>
            <a:r>
              <a:rPr lang="en-US" dirty="0" smtClean="0">
                <a:latin typeface="Symbol" charset="2"/>
                <a:cs typeface="Symbol" charset="2"/>
              </a:rPr>
              <a:t>s</a:t>
            </a:r>
            <a:r>
              <a:rPr lang="en-US" dirty="0" smtClean="0"/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Simulate a single polymer chain WITHOUT and WITH “solvent”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Equilibrate the chain, monitor: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g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) := single-monomer time mean-square-displacement (</a:t>
            </a:r>
            <a:r>
              <a:rPr lang="en-US" dirty="0" err="1" smtClean="0"/>
              <a:t>msd</a:t>
            </a:r>
            <a:r>
              <a:rPr lang="en-US" dirty="0" smtClean="0"/>
              <a:t>)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g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) := single-monomer time </a:t>
            </a:r>
            <a:r>
              <a:rPr lang="en-US" dirty="0" err="1" smtClean="0"/>
              <a:t>msd</a:t>
            </a:r>
            <a:r>
              <a:rPr lang="en-US" dirty="0" smtClean="0"/>
              <a:t> in the frame of the polymer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g</a:t>
            </a:r>
            <a:r>
              <a:rPr lang="en-US" baseline="-25000" dirty="0" smtClean="0"/>
              <a:t>3</a:t>
            </a:r>
            <a:r>
              <a:rPr lang="en-US" dirty="0" smtClean="0"/>
              <a:t>(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) := time </a:t>
            </a:r>
            <a:r>
              <a:rPr lang="en-US" dirty="0" err="1" smtClean="0"/>
              <a:t>msd</a:t>
            </a:r>
            <a:r>
              <a:rPr lang="en-US" dirty="0" smtClean="0"/>
              <a:t> of the center-of-mass of the polymer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In particular, study single-monomer time </a:t>
            </a:r>
            <a:r>
              <a:rPr lang="en-US" dirty="0" err="1" smtClean="0"/>
              <a:t>msd</a:t>
            </a:r>
            <a:r>
              <a:rPr lang="en-US" dirty="0" smtClean="0"/>
              <a:t> </a:t>
            </a:r>
            <a:r>
              <a:rPr lang="en-US" dirty="0"/>
              <a:t>(g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)):</a:t>
            </a:r>
            <a:endParaRPr lang="en-US" dirty="0"/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WITHOUT =&gt; Rouse</a:t>
            </a: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WITH =&gt; </a:t>
            </a:r>
            <a:r>
              <a:rPr lang="en-US" dirty="0" err="1" smtClean="0"/>
              <a:t>Zimm</a:t>
            </a:r>
            <a:endParaRPr lang="en-US" dirty="0" smtClean="0"/>
          </a:p>
        </p:txBody>
      </p: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0" y="38050"/>
            <a:ext cx="91440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Simulation methods. 3: Molecular Dynamics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389" y="5750722"/>
            <a:ext cx="3336954" cy="25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389" y="4842156"/>
            <a:ext cx="4424918" cy="9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8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reaction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2" y="1587750"/>
            <a:ext cx="9119096" cy="476282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</a:rPr>
              <a:t>Polymerization, process </a:t>
            </a:r>
            <a:r>
              <a:rPr lang="en-US" sz="2400" dirty="0">
                <a:solidFill>
                  <a:srgbClr val="000000"/>
                </a:solidFill>
              </a:rPr>
              <a:t>of covalent bonding of </a:t>
            </a:r>
            <a:r>
              <a:rPr lang="en-US" sz="2400" dirty="0" smtClean="0">
                <a:solidFill>
                  <a:srgbClr val="000000"/>
                </a:solidFill>
              </a:rPr>
              <a:t>elementary units: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</a:rPr>
              <a:t>R </a:t>
            </a:r>
            <a:r>
              <a:rPr lang="en-US" sz="2400" dirty="0">
                <a:solidFill>
                  <a:srgbClr val="000000"/>
                </a:solidFill>
              </a:rPr>
              <a:t>= 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=&gt; Polyethylene</a:t>
            </a:r>
          </a:p>
          <a:p>
            <a:pPr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</a:rPr>
              <a:t>R = </a:t>
            </a:r>
            <a:r>
              <a:rPr lang="en-US" sz="2400" dirty="0" err="1" smtClean="0">
                <a:solidFill>
                  <a:srgbClr val="000000"/>
                </a:solidFill>
              </a:rPr>
              <a:t>Cl</a:t>
            </a:r>
            <a:r>
              <a:rPr lang="en-US" sz="2400" dirty="0" smtClean="0">
                <a:solidFill>
                  <a:srgbClr val="000000"/>
                </a:solidFill>
              </a:rPr>
              <a:t> =&gt; Polyvinylchloride (PVC)</a:t>
            </a:r>
          </a:p>
          <a:p>
            <a:pPr>
              <a:buFont typeface="Wingdings" charset="2"/>
              <a:buChar char="Ø"/>
            </a:pPr>
            <a:r>
              <a:rPr lang="en-US" sz="2400" dirty="0" smtClean="0">
                <a:solidFill>
                  <a:srgbClr val="000000"/>
                </a:solidFill>
              </a:rPr>
              <a:t>R = Benzene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=&gt; </a:t>
            </a:r>
            <a:r>
              <a:rPr lang="en-US" sz="2400" dirty="0">
                <a:solidFill>
                  <a:srgbClr val="000000"/>
                </a:solidFill>
              </a:rPr>
              <a:t>Polystyrene</a:t>
            </a:r>
            <a:endParaRPr lang="en-US" sz="2400" dirty="0">
              <a:solidFill>
                <a:srgbClr val="000000"/>
              </a:solidFill>
              <a:cs typeface="Calibri (Body)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04" y="4290844"/>
            <a:ext cx="3374346" cy="1502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168176"/>
            <a:ext cx="6832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34483" y="299879"/>
            <a:ext cx="7772400" cy="804896"/>
          </a:xfrm>
        </p:spPr>
        <p:txBody>
          <a:bodyPr/>
          <a:lstStyle/>
          <a:p>
            <a:r>
              <a:rPr lang="en-US" dirty="0" smtClean="0"/>
              <a:t>Polymer architectures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" y="1577540"/>
            <a:ext cx="4379919" cy="2330473"/>
          </a:xfrm>
          <a:prstGeom prst="rect">
            <a:avLst/>
          </a:prstGeom>
        </p:spPr>
      </p:pic>
      <p:pic>
        <p:nvPicPr>
          <p:cNvPr id="19" name="Picture 18" descr="Polymers_3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68" y="1373148"/>
            <a:ext cx="3447748" cy="29641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92" y="4333324"/>
            <a:ext cx="2481873" cy="2496764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3912902" y="5423856"/>
            <a:ext cx="1090480" cy="3078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Malvern-cont4-fig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475" y="4829905"/>
            <a:ext cx="3871594" cy="15236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73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ure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" y="1469942"/>
            <a:ext cx="2213613" cy="385801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34483" y="1031"/>
            <a:ext cx="7772400" cy="804896"/>
          </a:xfrm>
        </p:spPr>
        <p:txBody>
          <a:bodyPr/>
          <a:lstStyle/>
          <a:p>
            <a:r>
              <a:rPr lang="en-US" dirty="0" smtClean="0"/>
              <a:t>Biopolymers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018" y="962070"/>
            <a:ext cx="1222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Proteins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" y="5499183"/>
            <a:ext cx="2226442" cy="127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666" y="1476655"/>
            <a:ext cx="2655773" cy="17672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71216" y="962070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Nucleic acids: DNA, RNA</a:t>
            </a:r>
            <a:endParaRPr lang="en-US" sz="2400" dirty="0"/>
          </a:p>
        </p:txBody>
      </p:sp>
      <p:pic>
        <p:nvPicPr>
          <p:cNvPr id="13" name="Picture 12" descr="dna-versus-rn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66" y="3493019"/>
            <a:ext cx="2655773" cy="15175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662" y="5178490"/>
            <a:ext cx="2485973" cy="16573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51002" y="963858"/>
            <a:ext cx="1508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Chromatin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7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pic>
        <p:nvPicPr>
          <p:cNvPr id="17" name="Picture 16" descr="ChromatinStructure-Schlick-COSB201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75" y="1469941"/>
            <a:ext cx="2785521" cy="35406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497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34483" y="237619"/>
            <a:ext cx="7772400" cy="804896"/>
          </a:xfrm>
        </p:spPr>
        <p:txBody>
          <a:bodyPr/>
          <a:lstStyle/>
          <a:p>
            <a:r>
              <a:rPr lang="en-US" dirty="0" smtClean="0"/>
              <a:t>Polymers, main features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452" y="1164382"/>
            <a:ext cx="9119096" cy="4762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rgbClr val="000000"/>
                </a:solidFill>
              </a:rPr>
              <a:t>a) Chain connectivity</a:t>
            </a:r>
          </a:p>
          <a:p>
            <a:pPr marL="457200" indent="-457200" algn="l">
              <a:buAutoNum type="alphaLcParenR"/>
            </a:pPr>
            <a:endParaRPr lang="en-US" sz="2400" dirty="0">
              <a:solidFill>
                <a:srgbClr val="000000"/>
              </a:solidFill>
            </a:endParaRPr>
          </a:p>
          <a:p>
            <a:pPr marL="457200" indent="-457200" algn="l">
              <a:buAutoNum type="alphaLcParenR"/>
            </a:pPr>
            <a:endParaRPr lang="en-US" sz="2400" dirty="0" smtClean="0">
              <a:solidFill>
                <a:srgbClr val="000000"/>
              </a:solidFill>
            </a:endParaRPr>
          </a:p>
          <a:p>
            <a:pPr algn="l"/>
            <a:endParaRPr lang="en-US" sz="2400" dirty="0" smtClean="0">
              <a:solidFill>
                <a:srgbClr val="000000"/>
              </a:solidFill>
            </a:endParaRPr>
          </a:p>
          <a:p>
            <a:pPr algn="l"/>
            <a:r>
              <a:rPr lang="en-US" sz="2400" dirty="0" smtClean="0">
                <a:solidFill>
                  <a:srgbClr val="000000"/>
                </a:solidFill>
              </a:rPr>
              <a:t>b) Aggregate states / dilution</a:t>
            </a:r>
          </a:p>
          <a:p>
            <a:pPr algn="l"/>
            <a:r>
              <a:rPr lang="en-US" sz="2000" dirty="0" smtClean="0">
                <a:solidFill>
                  <a:srgbClr val="000000"/>
                </a:solidFill>
              </a:rPr>
              <a:t>	1. Gas: dilute solutions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2. Liquid: semi-dilute solutions / melts</a:t>
            </a:r>
          </a:p>
          <a:p>
            <a:pPr lvl="1" algn="l"/>
            <a:r>
              <a:rPr lang="en-US" sz="2000" dirty="0" smtClean="0">
                <a:solidFill>
                  <a:srgbClr val="000000"/>
                </a:solidFill>
              </a:rPr>
              <a:t>3. Solid: rubber-elastic networks, polymer glasses, semi-crystalline polymers</a:t>
            </a:r>
          </a:p>
        </p:txBody>
      </p:sp>
      <p:pic>
        <p:nvPicPr>
          <p:cNvPr id="18" name="Picture 17" descr="Polymers_3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583" y="1216843"/>
            <a:ext cx="1877059" cy="1613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994" y="4719348"/>
            <a:ext cx="955206" cy="79401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67" y="5712594"/>
            <a:ext cx="911672" cy="11022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33" y="5644392"/>
            <a:ext cx="640075" cy="11704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8906" y="4644640"/>
            <a:ext cx="140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Polyethylene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47325" y="4644640"/>
            <a:ext cx="12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Polystyrene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634" y="4708542"/>
            <a:ext cx="706228" cy="84217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349" y="5754173"/>
            <a:ext cx="1188478" cy="10607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0209" y="5754172"/>
            <a:ext cx="1411044" cy="10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0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34483" y="237619"/>
            <a:ext cx="7772400" cy="804896"/>
          </a:xfrm>
        </p:spPr>
        <p:txBody>
          <a:bodyPr/>
          <a:lstStyle/>
          <a:p>
            <a:r>
              <a:rPr lang="en-US" dirty="0" smtClean="0"/>
              <a:t>Polymers, main features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452" y="1164382"/>
            <a:ext cx="9119096" cy="4762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rgbClr val="000000"/>
                </a:solidFill>
              </a:rPr>
              <a:t>c) The effect of chain length, properties of the alkane/PE series:</a:t>
            </a:r>
          </a:p>
          <a:p>
            <a:pPr marL="457200" indent="-457200" algn="l">
              <a:buAutoNum type="alphaLcParenR"/>
            </a:pPr>
            <a:endParaRPr lang="en-US" sz="2400" dirty="0">
              <a:solidFill>
                <a:srgbClr val="000000"/>
              </a:solidFill>
            </a:endParaRPr>
          </a:p>
          <a:p>
            <a:pPr marL="457200" indent="-457200" algn="l">
              <a:buAutoNum type="alphaLcParenR"/>
            </a:pPr>
            <a:endParaRPr lang="en-US" sz="2400" dirty="0" smtClean="0">
              <a:solidFill>
                <a:srgbClr val="000000"/>
              </a:solidFill>
            </a:endParaRPr>
          </a:p>
          <a:p>
            <a:pPr algn="l"/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8" y="1780480"/>
            <a:ext cx="8334659" cy="2772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2264" y="4580036"/>
            <a:ext cx="5199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Solution/melt:</a:t>
            </a:r>
          </a:p>
          <a:p>
            <a:pPr algn="ctr"/>
            <a:r>
              <a:rPr lang="en-US" dirty="0" smtClean="0"/>
              <a:t>Low molecular weight</a:t>
            </a:r>
            <a:r>
              <a:rPr lang="en-US" dirty="0"/>
              <a:t>	</a:t>
            </a:r>
            <a:r>
              <a:rPr lang="en-US" dirty="0" smtClean="0"/>
              <a:t>	High molecular weight</a:t>
            </a:r>
          </a:p>
          <a:p>
            <a:pPr algn="ctr"/>
            <a:r>
              <a:rPr lang="en-US" dirty="0" smtClean="0"/>
              <a:t>No entanglement			Yes entanglement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278" y="5553177"/>
            <a:ext cx="1315835" cy="1283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37" y="5528273"/>
            <a:ext cx="2109192" cy="13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451" y="-12452"/>
            <a:ext cx="5606569" cy="1143000"/>
          </a:xfrm>
        </p:spPr>
        <p:txBody>
          <a:bodyPr>
            <a:noAutofit/>
          </a:bodyPr>
          <a:lstStyle/>
          <a:p>
            <a:pPr algn="l"/>
            <a:r>
              <a:rPr lang="en-US" sz="3400" dirty="0" smtClean="0"/>
              <a:t>Scale invariance:</a:t>
            </a:r>
            <a:br>
              <a:rPr lang="en-US" sz="3400" dirty="0" smtClean="0"/>
            </a:br>
            <a:r>
              <a:rPr lang="en-US" sz="3400" dirty="0" smtClean="0"/>
              <a:t>Polymers are fractal objects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68" y="4686588"/>
            <a:ext cx="4631922" cy="1933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03" y="1439427"/>
            <a:ext cx="4036784" cy="2682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49" y="1537060"/>
            <a:ext cx="1661036" cy="124577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315944" y="2565134"/>
            <a:ext cx="1120626" cy="78448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3436570" y="2159949"/>
            <a:ext cx="2896179" cy="79742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5"/>
          <a:stretch/>
        </p:blipFill>
        <p:spPr>
          <a:xfrm>
            <a:off x="7221814" y="24904"/>
            <a:ext cx="1897283" cy="3461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14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27312</TotalTime>
  <Words>1249</Words>
  <Application>Microsoft Macintosh PowerPoint</Application>
  <PresentationFormat>On-screen Show (4:3)</PresentationFormat>
  <Paragraphs>211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Polymer Physics: Theory &amp; Simulation</vt:lpstr>
      <vt:lpstr>Outline</vt:lpstr>
      <vt:lpstr>History of Polymer Science</vt:lpstr>
      <vt:lpstr>Chain reaction</vt:lpstr>
      <vt:lpstr>Polymer architectures</vt:lpstr>
      <vt:lpstr>Biopolymers</vt:lpstr>
      <vt:lpstr>Polymers, main features</vt:lpstr>
      <vt:lpstr>Polymers, main features</vt:lpstr>
      <vt:lpstr>Scale invariance: Polymers are fractal objects</vt:lpstr>
      <vt:lpstr>Scale invariance: Polymers are fractal objects</vt:lpstr>
      <vt:lpstr>Scale invariance: Polymers are fractal objects</vt:lpstr>
      <vt:lpstr>Scale invariance: Polymers are fractal objects</vt:lpstr>
      <vt:lpstr>Outline</vt:lpstr>
      <vt:lpstr>Linear polymers</vt:lpstr>
      <vt:lpstr>Linear polymers</vt:lpstr>
      <vt:lpstr>Linear polymers: g&gt;1, n=1/2 =&gt;</vt:lpstr>
      <vt:lpstr>Linear polymers: g&gt;1, n=1/2 =&gt;</vt:lpstr>
      <vt:lpstr>Linear polymers: g&lt;1, n=(2-g)/2 =&gt;</vt:lpstr>
      <vt:lpstr>Outline</vt:lpstr>
      <vt:lpstr>Polymers dynamics: The Rouse-Zimm Model</vt:lpstr>
      <vt:lpstr>Polymers dynamics: The Rouse-Zimm Model</vt:lpstr>
      <vt:lpstr>Polymers dynamics: The Rouse-Zimm Model</vt:lpstr>
      <vt:lpstr>Polymers dynamics: The Rouse-Zimm Model</vt:lpstr>
      <vt:lpstr>Polymers dynamics: The Rouse-Zimm Model</vt:lpstr>
      <vt:lpstr>Polymers dynamics: Viscoelasticity</vt:lpstr>
      <vt:lpstr>Outline</vt:lpstr>
      <vt:lpstr>Simulation methods. 1: Exact enumeration</vt:lpstr>
      <vt:lpstr>Simulation methods. 1: Exact enumeration</vt:lpstr>
      <vt:lpstr>Simulation methods. 2: Monte Carlo</vt:lpstr>
      <vt:lpstr>Simulation methods. 2: Monte Carlo</vt:lpstr>
      <vt:lpstr>Simulation methods. 2: Monte Carlo</vt:lpstr>
      <vt:lpstr>Simulation methods. 3: Molecular Dynamics</vt:lpstr>
      <vt:lpstr>Simulation methods. 3: Molecular Dynamics</vt:lpstr>
      <vt:lpstr>Simulation methods. 3: Molecular Dynamics</vt:lpstr>
    </vt:vector>
  </TitlesOfParts>
  <Company>SISSA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Polymer Physics</dc:title>
  <dc:creator>Angelo Rosa</dc:creator>
  <cp:lastModifiedBy>Angelo Rosa</cp:lastModifiedBy>
  <cp:revision>577</cp:revision>
  <dcterms:created xsi:type="dcterms:W3CDTF">2016-07-03T10:35:46Z</dcterms:created>
  <dcterms:modified xsi:type="dcterms:W3CDTF">2019-06-19T17:49:33Z</dcterms:modified>
</cp:coreProperties>
</file>